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2.xml" ContentType="application/vnd.openxmlformats-officedocument.presentationml.slideMaster+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22.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2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20.xml" ContentType="application/vnd.openxmlformats-officedocument.presentationml.slideLayout+xml"/>
  <Override PartName="/ppt/notesSlides/notesSlide13.xml" ContentType="application/vnd.openxmlformats-officedocument.presentationml.notesSlide+xml"/>
  <Override PartName="/ppt/slideLayouts/slideLayout19.xml" ContentType="application/vnd.openxmlformats-officedocument.presentationml.slideLayout+xml"/>
  <Override PartName="/ppt/notesSlides/notesSlide14.xml" ContentType="application/vnd.openxmlformats-officedocument.presentationml.notesSlide+xml"/>
  <Override PartName="/ppt/slideLayouts/slideLayout18.xml" ContentType="application/vnd.openxmlformats-officedocument.presentationml.slideLayout+xml"/>
  <Override PartName="/ppt/notesSlides/notesSlide15.xml" ContentType="application/vnd.openxmlformats-officedocument.presentationml.notesSlide+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ink/ink6.xml" ContentType="application/inkml+xml"/>
  <Override PartName="/ppt/ink/ink5.xml" ContentType="application/inkml+xml"/>
  <Override PartName="/ppt/ink/ink4.xml" ContentType="application/inkml+xml"/>
  <Override PartName="/ppt/ink/ink3.xml" ContentType="application/inkml+xml"/>
  <Override PartName="/ppt/ink/ink1.xml" ContentType="application/inkml+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ink/ink2.xml" ContentType="application/inkml+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ppt/revisionInfo.xml" ContentType="application/vnd.ms-powerpoint.revisioninfo+xml"/>
  <Override PartName="/ppt/tags/tag2.xml" ContentType="application/vnd.openxmlformats-officedocument.presentationml.tags+xml"/>
  <Override PartName="/docProps/custom.xml" ContentType="application/vnd.openxmlformats-officedocument.custom-properties+xml"/>
  <Override PartName="/ppt/tags/tag1.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9" r:id="rId2"/>
  </p:sldMasterIdLst>
  <p:notesMasterIdLst>
    <p:notesMasterId r:id="rId34"/>
  </p:notesMasterIdLst>
  <p:handoutMasterIdLst>
    <p:handoutMasterId r:id="rId35"/>
  </p:handoutMasterIdLst>
  <p:sldIdLst>
    <p:sldId id="256" r:id="rId3"/>
    <p:sldId id="1030" r:id="rId4"/>
    <p:sldId id="1028" r:id="rId5"/>
    <p:sldId id="272" r:id="rId6"/>
    <p:sldId id="1031" r:id="rId7"/>
    <p:sldId id="286" r:id="rId8"/>
    <p:sldId id="274" r:id="rId9"/>
    <p:sldId id="301" r:id="rId10"/>
    <p:sldId id="310" r:id="rId11"/>
    <p:sldId id="302" r:id="rId12"/>
    <p:sldId id="303" r:id="rId13"/>
    <p:sldId id="306" r:id="rId14"/>
    <p:sldId id="1115" r:id="rId15"/>
    <p:sldId id="1021" r:id="rId16"/>
    <p:sldId id="275" r:id="rId17"/>
    <p:sldId id="276" r:id="rId18"/>
    <p:sldId id="273" r:id="rId19"/>
    <p:sldId id="277" r:id="rId20"/>
    <p:sldId id="278" r:id="rId21"/>
    <p:sldId id="1029" r:id="rId22"/>
    <p:sldId id="1025" r:id="rId23"/>
    <p:sldId id="280" r:id="rId24"/>
    <p:sldId id="1026" r:id="rId25"/>
    <p:sldId id="279" r:id="rId26"/>
    <p:sldId id="271" r:id="rId27"/>
    <p:sldId id="281" r:id="rId28"/>
    <p:sldId id="282" r:id="rId29"/>
    <p:sldId id="283" r:id="rId30"/>
    <p:sldId id="288" r:id="rId31"/>
    <p:sldId id="289" r:id="rId32"/>
    <p:sldId id="261" r:id="rId33"/>
  </p:sldIdLst>
  <p:sldSz cx="9144000" cy="5143500" type="screen16x9"/>
  <p:notesSz cx="6805613" cy="9939338"/>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34">
          <p15:clr>
            <a:srgbClr val="A4A3A4"/>
          </p15:clr>
        </p15:guide>
        <p15:guide id="2" orient="horz" pos="1469">
          <p15:clr>
            <a:srgbClr val="A4A3A4"/>
          </p15:clr>
        </p15:guide>
        <p15:guide id="3" orient="horz" pos="3929">
          <p15:clr>
            <a:srgbClr val="A4A3A4"/>
          </p15:clr>
        </p15:guide>
        <p15:guide id="4" pos="5284">
          <p15:clr>
            <a:srgbClr val="A4A3A4"/>
          </p15:clr>
        </p15:guide>
        <p15:guide id="5" pos="567">
          <p15:clr>
            <a:srgbClr val="A4A3A4"/>
          </p15:clr>
        </p15:guide>
        <p15:guide id="6" orient="horz" pos="1076">
          <p15:clr>
            <a:srgbClr val="A4A3A4"/>
          </p15:clr>
        </p15:guide>
        <p15:guide id="7" orient="horz" pos="1102">
          <p15:clr>
            <a:srgbClr val="A4A3A4"/>
          </p15:clr>
        </p15:guide>
        <p15:guide id="8" orient="horz" pos="2947">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BA4B"/>
    <a:srgbClr val="C77617"/>
    <a:srgbClr val="FFFFFF"/>
    <a:srgbClr val="000000"/>
    <a:srgbClr val="FA3C3C"/>
    <a:srgbClr val="192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C373A6-316F-C64E-8A5B-487B706CA574}" v="121" dt="2025-02-05T10:27:47.2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35"/>
    <p:restoredTop sz="86987"/>
  </p:normalViewPr>
  <p:slideViewPr>
    <p:cSldViewPr snapToGrid="0">
      <p:cViewPr>
        <p:scale>
          <a:sx n="160" d="100"/>
          <a:sy n="160" d="100"/>
        </p:scale>
        <p:origin x="2272" y="888"/>
      </p:cViewPr>
      <p:guideLst>
        <p:guide orient="horz" pos="1434"/>
        <p:guide orient="horz" pos="1469"/>
        <p:guide orient="horz" pos="3929"/>
        <p:guide pos="5284"/>
        <p:guide pos="567"/>
        <p:guide orient="horz" pos="1076"/>
        <p:guide orient="horz" pos="1102"/>
        <p:guide orient="horz" pos="2947"/>
      </p:guideLst>
    </p:cSldViewPr>
  </p:slideViewPr>
  <p:notesTextViewPr>
    <p:cViewPr>
      <p:scale>
        <a:sx n="140" d="100"/>
        <a:sy n="14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 Id="rId43"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450" y="0"/>
            <a:ext cx="2949575" cy="498475"/>
          </a:xfrm>
          <a:prstGeom prst="rect">
            <a:avLst/>
          </a:prstGeom>
        </p:spPr>
        <p:txBody>
          <a:bodyPr vert="horz" lIns="91440" tIns="45720" rIns="91440" bIns="45720" rtlCol="0"/>
          <a:lstStyle>
            <a:lvl1pPr algn="r">
              <a:defRPr sz="1200"/>
            </a:lvl1pPr>
          </a:lstStyle>
          <a:p>
            <a:fld id="{3BDBD347-9913-4ABB-8A43-9B8FF372A2DD}" type="datetimeFigureOut">
              <a:rPr lang="en-US"/>
              <a:t>2/13/26</a:t>
            </a:fld>
            <a:endParaRPr lang="en-US"/>
          </a:p>
        </p:txBody>
      </p:sp>
      <p:sp>
        <p:nvSpPr>
          <p:cNvPr id="4" name="Footer Placeholder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450" y="9440863"/>
            <a:ext cx="2949575" cy="498475"/>
          </a:xfrm>
          <a:prstGeom prst="rect">
            <a:avLst/>
          </a:prstGeom>
        </p:spPr>
        <p:txBody>
          <a:bodyPr vert="horz" lIns="91440" tIns="45720" rIns="91440" bIns="45720" rtlCol="0" anchor="b"/>
          <a:lstStyle>
            <a:lvl1pPr algn="r">
              <a:defRPr sz="1200"/>
            </a:lvl1pPr>
          </a:lstStyle>
          <a:p>
            <a:fld id="{8B116402-ABF7-47D5-AC3C-5EC41B4152DB}" type="slidenum">
              <a:rPr lang="en-US"/>
              <a:t>‹nr.›</a:t>
            </a:fld>
            <a:endParaRPr lang="en-US"/>
          </a:p>
        </p:txBody>
      </p:sp>
    </p:spTree>
    <p:extLst>
      <p:ext uri="{BB962C8B-B14F-4D97-AF65-F5344CB8AC3E}">
        <p14:creationId xmlns:p14="http://schemas.microsoft.com/office/powerpoint/2010/main" val="71281255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3:23:04.258"/>
    </inkml:context>
    <inkml:brush xml:id="br0">
      <inkml:brushProperty name="width" value="0.025" units="cm"/>
      <inkml:brushProperty name="height" value="0.025" units="cm"/>
      <inkml:brushProperty name="color" value="#E71224"/>
    </inkml:brush>
  </inkml:definitions>
  <inkml:trace contextRef="#ctx0" brushRef="#br0">1681 335 24575,'-15'-3'0,"-66"-30"0,8 6 0,-1-2 0,-6-2 0,6 7 0,-2 2 0,-13-2 0,-5 3 0,24 7 0,-2 1 0,1 2 0,2 1 0,0 2 0,0 0 0,-29-4 0,3 2 0,16 1 0,5 1 0,16 2 0,5 1 0,-17-1 0,32 5 0,16 1 0,11 1 0,5 0 0,5 0 0,10 0 0,-5-1 0,5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3:23:06.775"/>
    </inkml:context>
    <inkml:brush xml:id="br0">
      <inkml:brushProperty name="width" value="0.025" units="cm"/>
      <inkml:brushProperty name="height" value="0.025" units="cm"/>
      <inkml:brushProperty name="color" value="#E71224"/>
    </inkml:brush>
  </inkml:definitions>
  <inkml:trace contextRef="#ctx0" brushRef="#br0">816 1 24575,'0'17'0,"0"21"0,0 30 0,0 22 0,0-40 0,0 2 0,0 5 0,0 0 0,-1-1 0,0 0 0,-3 2 0,-1 0 0,-3-3 0,-2-2 0,-17 42 0,-9-5 0,-4-10 0,-8-5 0,0-10 0,1-7 0,4-9 0,7-10 0,-4 0 0,-8 8 0,-9 11 0,-11 13 0,2 0 0,8-8 0,13-15 0,14-18 0,14-11 0,7-9 0,4-3 0,0-3 0,2 0 0,0-1 0,3-2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3:23:12.092"/>
    </inkml:context>
    <inkml:brush xml:id="br0">
      <inkml:brushProperty name="width" value="0.025" units="cm"/>
      <inkml:brushProperty name="height" value="0.025" units="cm"/>
      <inkml:brushProperty name="color" value="#E71224"/>
    </inkml:brush>
  </inkml:definitions>
  <inkml:trace contextRef="#ctx0" brushRef="#br0">3173 1 24575,'-5'6'0,"-9"9"0,-27 25 0,3-7 0,-5 5 0,-18 15 0,-5 5-333,11-10 0,-3 3 0,0 0 333,-1 1 0,-1-1 0,1 2 0,1-1 0,-1 1 0,2-2 0,3-4 0,0-1 0,2-2 122,-15 12 1,1-2-123,1-3 0,0 0 0,0-5 0,0-1 0,-6 3 0,-2 0 0,-10 5 0,-3 1-338,22-13 0,-2 1 1,-2 2 337,-5 3 0,-3 2 0,0 1 0,-6 3 0,-2 2 0,1-1 0,3-3 0,1 0 0,2-1 0,8-7 0,2-1 0,3-3 0,-12 7 0,7-7 0,-17 5 715,34-20-715,28-18 0,14-8 0,4-2 1052,2 1-1052,0 1 0,0 1 0,0 1 0,-4 2 0,-4 3 0,-4 4 0,0 1 0,5-4 0,6-2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3:25:34.092"/>
    </inkml:context>
    <inkml:brush xml:id="br0">
      <inkml:brushProperty name="width" value="0.05" units="cm"/>
      <inkml:brushProperty name="height" value="0.05" units="cm"/>
      <inkml:brushProperty name="color" value="#E71224"/>
    </inkml:brush>
  </inkml:definitions>
  <inkml:trace contextRef="#ctx0" brushRef="#br0">0 1314 24575,'7'-3'0,"0"-3"0,4-7 0,11-17 0,18-19 0,2 4 0,8-4 0,16-16 0,6-2-181,-19 17 1,3 0 0,0 0 180,1-1 0,0 0 0,-2 3 0,11-10 0,-5 5 0,-16 15 0,-5 3 0,13-8 0,-14 13 0,11-4 0,17-12 0,15-6 541,-2 3-541,-15 14 0,-13 13 0,-11 10 0,-6 4 0,3-2 0,0-1 0,2-2 0,0-3 0,-6 1 0,-5 1 0,-8 1 0,-3 3 0,2-1 0,5-2 0,0-2 0,0 2 0,-5 3 0,-6 5 0,-5 3 0,-5 2 0,-2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3:25:36.197"/>
    </inkml:context>
    <inkml:brush xml:id="br0">
      <inkml:brushProperty name="width" value="0.05" units="cm"/>
      <inkml:brushProperty name="height" value="0.05" units="cm"/>
      <inkml:brushProperty name="color" value="#E71224"/>
    </inkml:brush>
  </inkml:definitions>
  <inkml:trace contextRef="#ctx0" brushRef="#br0">1 1 24575,'32'0'0,"19"0"0,35 0 0,-29 0 0,4 0 0,20 0 0,4 0 0,5 1 0,0 0 0,-5 1 0,-2-1 0,-4 1 0,-4 0 0,-15 1 0,-2 0 0,0-1 0,0 1 0,-1 0 0,-2-1 0,-3 1 0,-2-1 0,40-1 0,-15-1 0,-12 0 0,-19 0 0,-15 0 0,-11 0 0,-7 0 0,-4 1 0,0 1 0,3-1 0,7 0 0,12-1 0,14 0 0,10 0 0,3 1 0,-6 2 0,-10 2 0,-12 0 0,-9-2 0,-5 0 0,-4-1 0,-1-1 0,-1 0 0,-4-1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3T13:25:48.525"/>
    </inkml:context>
    <inkml:brush xml:id="br0">
      <inkml:brushProperty name="width" value="0.05" units="cm"/>
      <inkml:brushProperty name="height" value="0.05" units="cm"/>
      <inkml:brushProperty name="color" value="#E71224"/>
    </inkml:brush>
  </inkml:definitions>
  <inkml:trace contextRef="#ctx0" brushRef="#br0">1 1 24575,'11'0'0,"4"0"0,5 0 0,7 0 0,5 1 0,3 3 0,0 4 0,-5 2 0,-7-1 0,-7 0 0,-4-1 0,-2-1 0,-3 0 0,-1 1 0,-2-1 0,1 2 0,0-1 0,1 2 0,-1 3 0,3 4 0,1 7 0,3 7 0,2 3 0,0 2 0,0-2 0,-1-3 0,-2-3 0,-1-1 0,-3 1 0,0 2 0,-3 2 0,1 1 0,-2 3 0,0 3 0,1 5 0,-2 5 0,0 4 0,-1 0 0,-1-2 0,0-3 0,0-4 0,0-2 0,0 1 0,-3 0 0,-5 0 0,-3-3 0,-3 0 0,-2 0 0,-2 6 0,-2 4 0,-1 1 0,1 3 0,2-3 0,1-1 0,1-2 0,3 0 0,-1 3 0,0 3 0,1 4 0,1 3 0,1-1 0,0 0 0,1-6 0,0-10 0,2-7 0,2-9 0,1-4 0,1-2 0,2 0 0,1-1 0,0 1 0,1 3 0,0 6 0,0 7 0,2 8 0,4 5 0,5 2 0,4 2 0,0-1 0,0-2 0,-2-5 0,-1-7 0,0-5 0,2-4 0,0 0 0,3 1 0,3 0 0,1 2 0,-3-6 0,6 3 0,1 0 0,6 2 0,2 1 0,-1-4 0,3 1 0,1-2 0,6 1 0,2 3 0,1 1 0,0 1 0,0 2 0,-1-1 0,2 1 0,2 0 0,-3-3 0,-3-5 0,-4-3 0,-5-7 0,-4-2 0,-6-3 0,-6-3 0,-3-3 0,-3-2 0,-2-2 0,0-2 0,-1 2 0,4 1 0,3 1 0,3 2 0,1 0 0,-3-1 0,-2-1 0,-2-1 0,-3 3 0,-3-5 0,-2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lvl1pPr>
          </a:lstStyle>
          <a:p>
            <a:fld id="{FA120F30-42D0-4B58-B5B5-52B23DE7A863}" type="datetimeFigureOut">
              <a:rPr lang="da-DK"/>
              <a:pPr/>
              <a:t>10.02.2026</a:t>
            </a:fld>
            <a:endParaRPr lang="en-GB"/>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lvl1pPr>
          </a:lstStyle>
          <a:p>
            <a:fld id="{2336C548-B58F-4577-956A-A567C7589401}" type="slidenum">
              <a:rPr lang="en-GB"/>
              <a:pPr/>
              <a:t>‹nr.›</a:t>
            </a:fld>
            <a:endParaRPr lang="en-GB"/>
          </a:p>
        </p:txBody>
      </p:sp>
    </p:spTree>
    <p:extLst>
      <p:ext uri="{BB962C8B-B14F-4D97-AF65-F5344CB8AC3E}">
        <p14:creationId xmlns:p14="http://schemas.microsoft.com/office/powerpoint/2010/main" val="149128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075" y="746125"/>
            <a:ext cx="6623050" cy="3725863"/>
          </a:xfrm>
        </p:spPr>
      </p:sp>
      <p:sp>
        <p:nvSpPr>
          <p:cNvPr id="3" name="Notes Placeholder 2"/>
          <p:cNvSpPr>
            <a:spLocks noGrp="1"/>
          </p:cNvSpPr>
          <p:nvPr>
            <p:ph type="body" idx="1"/>
          </p:nvPr>
        </p:nvSpPr>
        <p:spPr/>
        <p:txBody>
          <a:bodyPr/>
          <a:lstStyle/>
          <a:p>
            <a:r>
              <a:rPr lang="en-GB" b="1" dirty="0" err="1"/>
              <a:t>Evaluering</a:t>
            </a:r>
            <a:r>
              <a:rPr lang="en-GB" b="1" dirty="0"/>
              <a:t> 1: Christoffer</a:t>
            </a:r>
          </a:p>
          <a:p>
            <a:endParaRPr lang="en-GB" dirty="0"/>
          </a:p>
          <a:p>
            <a:r>
              <a:rPr lang="en-GB" b="0" dirty="0" err="1"/>
              <a:t>asd</a:t>
            </a:r>
            <a:endParaRPr lang="en-GB" b="0" dirty="0"/>
          </a:p>
        </p:txBody>
      </p:sp>
      <p:sp>
        <p:nvSpPr>
          <p:cNvPr id="4" name="Slide Number Placeholder 3"/>
          <p:cNvSpPr>
            <a:spLocks noGrp="1"/>
          </p:cNvSpPr>
          <p:nvPr>
            <p:ph type="sldNum" sz="quarter" idx="10"/>
          </p:nvPr>
        </p:nvSpPr>
        <p:spPr/>
        <p:txBody>
          <a:bodyPr/>
          <a:lstStyle/>
          <a:p>
            <a:fld id="{2336C548-B58F-4577-956A-A567C7589401}" type="slidenum">
              <a:rPr lang="en-GB"/>
              <a:pPr/>
              <a:t>1</a:t>
            </a:fld>
            <a:endParaRPr lang="en-GB"/>
          </a:p>
        </p:txBody>
      </p:sp>
    </p:spTree>
    <p:extLst>
      <p:ext uri="{BB962C8B-B14F-4D97-AF65-F5344CB8AC3E}">
        <p14:creationId xmlns:p14="http://schemas.microsoft.com/office/powerpoint/2010/main" val="55941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36C548-B58F-4577-956A-A567C7589401}" type="slidenum">
              <a:rPr lang="en-GB" smtClean="0"/>
              <a:pPr/>
              <a:t>15</a:t>
            </a:fld>
            <a:endParaRPr lang="en-GB"/>
          </a:p>
        </p:txBody>
      </p:sp>
    </p:spTree>
    <p:extLst>
      <p:ext uri="{BB962C8B-B14F-4D97-AF65-F5344CB8AC3E}">
        <p14:creationId xmlns:p14="http://schemas.microsoft.com/office/powerpoint/2010/main" val="3199189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16</a:t>
            </a:fld>
            <a:endParaRPr lang="en-GB"/>
          </a:p>
        </p:txBody>
      </p:sp>
    </p:spTree>
    <p:extLst>
      <p:ext uri="{BB962C8B-B14F-4D97-AF65-F5344CB8AC3E}">
        <p14:creationId xmlns:p14="http://schemas.microsoft.com/office/powerpoint/2010/main" val="1903183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19</a:t>
            </a:fld>
            <a:endParaRPr lang="en-GB"/>
          </a:p>
        </p:txBody>
      </p:sp>
    </p:spTree>
    <p:extLst>
      <p:ext uri="{BB962C8B-B14F-4D97-AF65-F5344CB8AC3E}">
        <p14:creationId xmlns:p14="http://schemas.microsoft.com/office/powerpoint/2010/main" val="316857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25</a:t>
            </a:fld>
            <a:endParaRPr lang="en-GB"/>
          </a:p>
        </p:txBody>
      </p:sp>
    </p:spTree>
    <p:extLst>
      <p:ext uri="{BB962C8B-B14F-4D97-AF65-F5344CB8AC3E}">
        <p14:creationId xmlns:p14="http://schemas.microsoft.com/office/powerpoint/2010/main" val="907659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7BA52-6799-3E57-0EA6-F025E4C8B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81BAF-E618-AEB2-C6EC-6C97285B4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663AB-7504-9B6B-A9DE-DB18F010D20F}"/>
              </a:ext>
            </a:extLst>
          </p:cNvPr>
          <p:cNvSpPr>
            <a:spLocks noGrp="1"/>
          </p:cNvSpPr>
          <p:nvPr>
            <p:ph type="body" idx="1"/>
          </p:nvPr>
        </p:nvSpPr>
        <p:spPr/>
        <p:txBody>
          <a:bodyPr/>
          <a:lstStyle/>
          <a:p>
            <a:r>
              <a:rPr lang="en-US" err="1"/>
              <a:t>Oplevelse</a:t>
            </a:r>
            <a:endParaRPr lang="en-US"/>
          </a:p>
        </p:txBody>
      </p:sp>
      <p:sp>
        <p:nvSpPr>
          <p:cNvPr id="4" name="Slide Number Placeholder 3">
            <a:extLst>
              <a:ext uri="{FF2B5EF4-FFF2-40B4-BE49-F238E27FC236}">
                <a16:creationId xmlns:a16="http://schemas.microsoft.com/office/drawing/2014/main" id="{E4B7E561-68C5-6B23-E283-5855035AB029}"/>
              </a:ext>
            </a:extLst>
          </p:cNvPr>
          <p:cNvSpPr>
            <a:spLocks noGrp="1"/>
          </p:cNvSpPr>
          <p:nvPr>
            <p:ph type="sldNum" sz="quarter" idx="5"/>
          </p:nvPr>
        </p:nvSpPr>
        <p:spPr/>
        <p:txBody>
          <a:bodyPr/>
          <a:lstStyle/>
          <a:p>
            <a:fld id="{2336C548-B58F-4577-956A-A567C7589401}" type="slidenum">
              <a:rPr lang="en-GB" smtClean="0"/>
              <a:pPr/>
              <a:t>29</a:t>
            </a:fld>
            <a:endParaRPr lang="en-GB"/>
          </a:p>
        </p:txBody>
      </p:sp>
    </p:spTree>
    <p:extLst>
      <p:ext uri="{BB962C8B-B14F-4D97-AF65-F5344CB8AC3E}">
        <p14:creationId xmlns:p14="http://schemas.microsoft.com/office/powerpoint/2010/main" val="158481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t>Skift billede ved at højreklikke og vælge et nyt, evt. fra mapperne i </a:t>
            </a:r>
            <a:r>
              <a:rPr lang="da-DK" err="1"/>
              <a:t>Templafy</a:t>
            </a:r>
            <a:r>
              <a:rPr lang="da-DK"/>
              <a:t>.</a:t>
            </a:r>
          </a:p>
          <a:p>
            <a:endParaRPr lang="da-DK"/>
          </a:p>
          <a:p>
            <a:endParaRPr lang="da-DK"/>
          </a:p>
        </p:txBody>
      </p:sp>
      <p:sp>
        <p:nvSpPr>
          <p:cNvPr id="4" name="Pladsholder til slidenummer 3"/>
          <p:cNvSpPr>
            <a:spLocks noGrp="1"/>
          </p:cNvSpPr>
          <p:nvPr>
            <p:ph type="sldNum" sz="quarter" idx="5"/>
          </p:nvPr>
        </p:nvSpPr>
        <p:spPr/>
        <p:txBody>
          <a:bodyPr/>
          <a:lstStyle/>
          <a:p>
            <a:fld id="{2336C548-B58F-4577-956A-A567C7589401}" type="slidenum">
              <a:rPr lang="en-GB" smtClean="0"/>
              <a:pPr/>
              <a:t>31</a:t>
            </a:fld>
            <a:endParaRPr lang="en-GB"/>
          </a:p>
        </p:txBody>
      </p:sp>
    </p:spTree>
    <p:extLst>
      <p:ext uri="{BB962C8B-B14F-4D97-AF65-F5344CB8AC3E}">
        <p14:creationId xmlns:p14="http://schemas.microsoft.com/office/powerpoint/2010/main" val="3983088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Oplevelse</a:t>
            </a:r>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4</a:t>
            </a:fld>
            <a:endParaRPr lang="en-GB"/>
          </a:p>
        </p:txBody>
      </p:sp>
    </p:spTree>
    <p:extLst>
      <p:ext uri="{BB962C8B-B14F-4D97-AF65-F5344CB8AC3E}">
        <p14:creationId xmlns:p14="http://schemas.microsoft.com/office/powerpoint/2010/main" val="1712221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8A9E1-E54C-4D88-7043-FEEF7F3E6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B44C92-0469-B688-D1C0-74EF5C7E2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BAF5F-4614-06B6-CF45-716C067AB4DC}"/>
              </a:ext>
            </a:extLst>
          </p:cNvPr>
          <p:cNvSpPr>
            <a:spLocks noGrp="1"/>
          </p:cNvSpPr>
          <p:nvPr>
            <p:ph type="body" idx="1"/>
          </p:nvPr>
        </p:nvSpPr>
        <p:spPr/>
        <p:txBody>
          <a:bodyPr/>
          <a:lstStyle/>
          <a:p>
            <a:r>
              <a:rPr lang="en-US" err="1"/>
              <a:t>Oplevelse</a:t>
            </a:r>
            <a:endParaRPr lang="en-US"/>
          </a:p>
        </p:txBody>
      </p:sp>
      <p:sp>
        <p:nvSpPr>
          <p:cNvPr id="4" name="Slide Number Placeholder 3">
            <a:extLst>
              <a:ext uri="{FF2B5EF4-FFF2-40B4-BE49-F238E27FC236}">
                <a16:creationId xmlns:a16="http://schemas.microsoft.com/office/drawing/2014/main" id="{70D4C1A8-1473-A32A-7D1D-631F8D5758D8}"/>
              </a:ext>
            </a:extLst>
          </p:cNvPr>
          <p:cNvSpPr>
            <a:spLocks noGrp="1"/>
          </p:cNvSpPr>
          <p:nvPr>
            <p:ph type="sldNum" sz="quarter" idx="5"/>
          </p:nvPr>
        </p:nvSpPr>
        <p:spPr/>
        <p:txBody>
          <a:bodyPr/>
          <a:lstStyle/>
          <a:p>
            <a:fld id="{2336C548-B58F-4577-956A-A567C7589401}" type="slidenum">
              <a:rPr lang="en-GB" smtClean="0"/>
              <a:pPr/>
              <a:t>5</a:t>
            </a:fld>
            <a:endParaRPr lang="en-GB"/>
          </a:p>
        </p:txBody>
      </p:sp>
    </p:spTree>
    <p:extLst>
      <p:ext uri="{BB962C8B-B14F-4D97-AF65-F5344CB8AC3E}">
        <p14:creationId xmlns:p14="http://schemas.microsoft.com/office/powerpoint/2010/main" val="201351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36C548-B58F-4577-956A-A567C7589401}" type="slidenum">
              <a:rPr lang="en-GB" smtClean="0"/>
              <a:pPr/>
              <a:t>7</a:t>
            </a:fld>
            <a:endParaRPr lang="en-GB"/>
          </a:p>
        </p:txBody>
      </p:sp>
    </p:spTree>
    <p:extLst>
      <p:ext uri="{BB962C8B-B14F-4D97-AF65-F5344CB8AC3E}">
        <p14:creationId xmlns:p14="http://schemas.microsoft.com/office/powerpoint/2010/main" val="418808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9</a:t>
            </a:fld>
            <a:endParaRPr lang="en-GB"/>
          </a:p>
        </p:txBody>
      </p:sp>
    </p:spTree>
    <p:extLst>
      <p:ext uri="{BB962C8B-B14F-4D97-AF65-F5344CB8AC3E}">
        <p14:creationId xmlns:p14="http://schemas.microsoft.com/office/powerpoint/2010/main" val="131814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Eksempel på spekulativt design.</a:t>
            </a:r>
          </a:p>
          <a:p>
            <a:endParaRPr lang="da-DK" dirty="0"/>
          </a:p>
          <a:p>
            <a:r>
              <a:rPr lang="da-DK" dirty="0"/>
              <a:t>Tal om hvad man ser. Hvad betyder </a:t>
            </a:r>
            <a:r>
              <a:rPr lang="da-DK" dirty="0" err="1"/>
              <a:t>faraday</a:t>
            </a:r>
            <a:r>
              <a:rPr lang="da-DK" dirty="0"/>
              <a:t> (et bur der kan blokere signaler fra mobiltelefoner osv.). Hvad bruger man normalt en stol til? Hvorfor ligger hun der? Er det rart? Ønskværdigt?</a:t>
            </a:r>
          </a:p>
          <a:p>
            <a:endParaRPr lang="da-DK" dirty="0"/>
          </a:p>
          <a:p>
            <a:r>
              <a:rPr lang="da-DK" dirty="0"/>
              <a:t>Spoiler:</a:t>
            </a:r>
          </a:p>
          <a:p>
            <a:r>
              <a:rPr lang="da-DK" dirty="0"/>
              <a:t>Faraday Chair – er designet som et faradaybur, en </a:t>
            </a:r>
            <a:r>
              <a:rPr lang="da-DK" dirty="0" err="1"/>
              <a:t>naturvidenskabelog</a:t>
            </a:r>
            <a:r>
              <a:rPr lang="da-DK" dirty="0"/>
              <a:t> konstruktion der kan blokere alle elektromagnetiske stråler, og dermed fx internettet.</a:t>
            </a:r>
          </a:p>
          <a:p>
            <a:r>
              <a:rPr lang="da-DK" dirty="0"/>
              <a:t>Her kan fremtidens menneske få en god lur. Uforstyrret fra de </a:t>
            </a:r>
            <a:r>
              <a:rPr lang="da-DK" dirty="0" err="1"/>
              <a:t>allestedsnærverende</a:t>
            </a:r>
            <a:r>
              <a:rPr lang="da-DK" dirty="0"/>
              <a:t> radiostråler. Med et chip opereret ind i nakken, er det eneste tilflugt fra opmærksomhedssøgende algoritmer og kommercialiseret indhold.</a:t>
            </a:r>
          </a:p>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10</a:t>
            </a:fld>
            <a:endParaRPr lang="en-GB"/>
          </a:p>
        </p:txBody>
      </p:sp>
    </p:spTree>
    <p:extLst>
      <p:ext uri="{BB962C8B-B14F-4D97-AF65-F5344CB8AC3E}">
        <p14:creationId xmlns:p14="http://schemas.microsoft.com/office/powerpoint/2010/main" val="552939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Bag om det spekulative med ”Faraday </a:t>
            </a:r>
            <a:r>
              <a:rPr lang="da-DK" dirty="0" err="1"/>
              <a:t>chair</a:t>
            </a:r>
            <a:r>
              <a:rPr lang="da-DK" dirty="0"/>
              <a:t>” som eksempel.</a:t>
            </a:r>
          </a:p>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11</a:t>
            </a:fld>
            <a:endParaRPr lang="en-GB"/>
          </a:p>
        </p:txBody>
      </p:sp>
    </p:spTree>
    <p:extLst>
      <p:ext uri="{BB962C8B-B14F-4D97-AF65-F5344CB8AC3E}">
        <p14:creationId xmlns:p14="http://schemas.microsoft.com/office/powerpoint/2010/main" val="155268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spekulative er noget andet end traditionelt. Traditionelt design løser simple problemer.</a:t>
            </a:r>
          </a:p>
          <a:p>
            <a:endParaRPr lang="da-DK" dirty="0"/>
          </a:p>
          <a:p>
            <a:r>
              <a:rPr lang="da-DK" dirty="0"/>
              <a:t>Spekulative design arbejder med komplekse problemstillinger er ikke nemt lader sig løse – de arbejder langsigtet og i højere grad med vores forestillinger. Når spekulative design lykkes, så bevæger vi os ikke mod den sandsynlige fremtid, men mod en mere foretrukken fremtid.</a:t>
            </a:r>
          </a:p>
          <a:p>
            <a:endParaRPr lang="da-DK" dirty="0"/>
          </a:p>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12</a:t>
            </a:fld>
            <a:endParaRPr lang="en-GB"/>
          </a:p>
        </p:txBody>
      </p:sp>
    </p:spTree>
    <p:extLst>
      <p:ext uri="{BB962C8B-B14F-4D97-AF65-F5344CB8AC3E}">
        <p14:creationId xmlns:p14="http://schemas.microsoft.com/office/powerpoint/2010/main" val="283326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Spekulative design er type B.</a:t>
            </a:r>
          </a:p>
          <a:p>
            <a:r>
              <a:rPr lang="da-DK" dirty="0"/>
              <a:t>Traditionelle design er </a:t>
            </a:r>
            <a:r>
              <a:rPr lang="da-DK" dirty="0" err="1"/>
              <a:t>tybe</a:t>
            </a:r>
            <a:r>
              <a:rPr lang="da-DK" dirty="0"/>
              <a:t> A.</a:t>
            </a:r>
          </a:p>
          <a:p>
            <a:endParaRPr lang="da-DK" dirty="0"/>
          </a:p>
          <a:p>
            <a:r>
              <a:rPr lang="da-DK" dirty="0"/>
              <a:t>Spekulative design (B) sigter mod at forstå og belyse komplekse problemstillinger der ikke nemt blot lader sig løse. Typisk handler problemerne mere om mindset end om egentlige løsninger – klimakrisen kan næppe løses ved flere opfindelser og udvikling (A-design), det handler nok nærmere om overforbrug og grundlæggende anderledes tænkning (B-design-typer.</a:t>
            </a:r>
          </a:p>
          <a:p>
            <a:endParaRPr lang="da-DK" dirty="0"/>
          </a:p>
          <a:p>
            <a:r>
              <a:rPr lang="da-DK" dirty="0"/>
              <a:t>Når vi anvender spekulative design (B) til forsamlingshuset, så er det for at få alle med i dialogen om </a:t>
            </a:r>
            <a:r>
              <a:rPr lang="da-DK" dirty="0" err="1"/>
              <a:t>AI’s</a:t>
            </a:r>
            <a:r>
              <a:rPr lang="da-DK" dirty="0"/>
              <a:t> rolle i samfundet. Der er mange muligheder, begrænsninger og trusler i AI, og det vil formentlig radikalt skubbe til mange af vores praksisser og etiske normer</a:t>
            </a:r>
          </a:p>
          <a:p>
            <a:endParaRPr lang="da-DK" dirty="0"/>
          </a:p>
        </p:txBody>
      </p:sp>
      <p:sp>
        <p:nvSpPr>
          <p:cNvPr id="4" name="Pladsholder til slidenummer 3"/>
          <p:cNvSpPr>
            <a:spLocks noGrp="1"/>
          </p:cNvSpPr>
          <p:nvPr>
            <p:ph type="sldNum" sz="quarter" idx="5"/>
          </p:nvPr>
        </p:nvSpPr>
        <p:spPr/>
        <p:txBody>
          <a:bodyPr/>
          <a:lstStyle/>
          <a:p>
            <a:fld id="{2336C548-B58F-4577-956A-A567C7589401}" type="slidenum">
              <a:rPr lang="en-GB" smtClean="0"/>
              <a:pPr/>
              <a:t>13</a:t>
            </a:fld>
            <a:endParaRPr lang="en-GB"/>
          </a:p>
        </p:txBody>
      </p:sp>
    </p:spTree>
    <p:extLst>
      <p:ext uri="{BB962C8B-B14F-4D97-AF65-F5344CB8AC3E}">
        <p14:creationId xmlns:p14="http://schemas.microsoft.com/office/powerpoint/2010/main" val="2129209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side 1">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a:extLs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4728" y="1974453"/>
            <a:ext cx="3334544" cy="119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sside 2-spaltet med billed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p:cNvSpPr>
            <a:spLocks noGrp="1"/>
          </p:cNvSpPr>
          <p:nvPr>
            <p:ph type="pic" sz="quarter" idx="13"/>
          </p:nvPr>
        </p:nvSpPr>
        <p:spPr>
          <a:xfrm>
            <a:off x="6099175" y="0"/>
            <a:ext cx="3044825" cy="5143500"/>
          </a:xfrm>
          <a:prstGeom prst="rect">
            <a:avLst/>
          </a:prstGeom>
        </p:spPr>
        <p:txBody>
          <a:bodyPr/>
          <a:lstStyle/>
          <a:p>
            <a:endParaRPr lang="da-DK"/>
          </a:p>
        </p:txBody>
      </p:sp>
    </p:spTree>
    <p:extLst>
      <p:ext uri="{BB962C8B-B14F-4D97-AF65-F5344CB8AC3E}">
        <p14:creationId xmlns:p14="http://schemas.microsoft.com/office/powerpoint/2010/main" val="4143370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ndholdsside med billede venstre">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0"/>
            <a:ext cx="4572000" cy="5143500"/>
          </a:xfrm>
          <a:prstGeom prst="rect">
            <a:avLst/>
          </a:prstGeom>
        </p:spPr>
        <p:txBody>
          <a:bodyPr/>
          <a:lstStyle/>
          <a:p>
            <a:endParaRPr lang="da-DK"/>
          </a:p>
        </p:txBody>
      </p:sp>
      <p:sp>
        <p:nvSpPr>
          <p:cNvPr id="9" name="Baggrund">
            <a:extLst>
              <a:ext uri="{C183D7F6-B498-43B3-948B-1728B52AA6E4}">
                <adec:decorative xmlns:adec="http://schemas.microsoft.com/office/drawing/2017/decorative" val="1"/>
              </a:ext>
            </a:extLst>
          </p:cNvPr>
          <p:cNvSpPr/>
          <p:nvPr userDrawn="1"/>
        </p:nvSpPr>
        <p:spPr>
          <a:xfrm>
            <a:off x="4578144" y="0"/>
            <a:ext cx="4565856" cy="2571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Pladsholder til tekst 5"/>
          <p:cNvSpPr>
            <a:spLocks noGrp="1"/>
          </p:cNvSpPr>
          <p:nvPr>
            <p:ph type="body" sz="quarter" idx="14"/>
          </p:nvPr>
        </p:nvSpPr>
        <p:spPr>
          <a:xfrm>
            <a:off x="5078874" y="421779"/>
            <a:ext cx="3564396" cy="172819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1" name="Pladsholder til tekst 5"/>
          <p:cNvSpPr>
            <a:spLocks noGrp="1"/>
          </p:cNvSpPr>
          <p:nvPr>
            <p:ph type="body" sz="quarter" idx="15"/>
          </p:nvPr>
        </p:nvSpPr>
        <p:spPr>
          <a:xfrm>
            <a:off x="5083916" y="3687874"/>
            <a:ext cx="2260392" cy="1116124"/>
          </a:xfrm>
          <a:prstGeom prst="rect">
            <a:avLst/>
          </a:prstGeom>
        </p:spPr>
        <p:txBody>
          <a:bodyPr lIns="0" tIns="0" rIns="0" bIns="0"/>
          <a:lstStyle>
            <a:lvl1pPr algn="l">
              <a:defRPr sz="1000">
                <a:solidFill>
                  <a:srgbClr val="000000"/>
                </a:solidFill>
                <a:latin typeface="Georgia" panose="02040502050405020303" pitchFamily="18" charset="0"/>
              </a:defRPr>
            </a:lvl1pPr>
            <a:lvl2pPr algn="l">
              <a:defRPr sz="1000">
                <a:solidFill>
                  <a:srgbClr val="000000"/>
                </a:solidFill>
                <a:latin typeface="Georgia" panose="02040502050405020303" pitchFamily="18" charset="0"/>
              </a:defRPr>
            </a:lvl2pPr>
            <a:lvl3pPr algn="l">
              <a:defRPr sz="1000">
                <a:solidFill>
                  <a:srgbClr val="000000"/>
                </a:solidFill>
                <a:latin typeface="Georgia" panose="02040502050405020303" pitchFamily="18" charset="0"/>
              </a:defRPr>
            </a:lvl3pPr>
            <a:lvl4pPr algn="l">
              <a:defRPr sz="1000">
                <a:solidFill>
                  <a:srgbClr val="000000"/>
                </a:solidFill>
                <a:latin typeface="Georgia" panose="02040502050405020303" pitchFamily="18" charset="0"/>
              </a:defRPr>
            </a:lvl4pPr>
            <a:lvl5pPr algn="l">
              <a:defRPr sz="1000">
                <a:solidFill>
                  <a:srgbClr val="000000"/>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2" name="Titel 1"/>
          <p:cNvSpPr>
            <a:spLocks noGrp="1"/>
          </p:cNvSpPr>
          <p:nvPr>
            <p:ph type="title"/>
          </p:nvPr>
        </p:nvSpPr>
        <p:spPr>
          <a:xfrm>
            <a:off x="5078874" y="3039802"/>
            <a:ext cx="2265434" cy="468052"/>
          </a:xfrm>
        </p:spPr>
        <p:txBody>
          <a:bodyPr/>
          <a:lstStyle>
            <a:lvl1pPr>
              <a:defRPr sz="1600">
                <a:solidFill>
                  <a:srgbClr val="000000"/>
                </a:solidFill>
              </a:defRPr>
            </a:lvl1pPr>
          </a:lstStyle>
          <a:p>
            <a:r>
              <a:rPr lang="da-DK"/>
              <a:t>Klik for at redigere i master</a:t>
            </a:r>
          </a:p>
        </p:txBody>
      </p:sp>
      <p:sp>
        <p:nvSpPr>
          <p:cNvPr id="8"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3"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147163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side 2-spaltet - Spejling">
    <p:spTree>
      <p:nvGrpSpPr>
        <p:cNvPr id="1" name=""/>
        <p:cNvGrpSpPr/>
        <p:nvPr/>
      </p:nvGrpSpPr>
      <p:grpSpPr>
        <a:xfrm>
          <a:off x="0" y="0"/>
          <a:ext cx="0" cy="0"/>
          <a:chOff x="0" y="0"/>
          <a:chExt cx="0" cy="0"/>
        </a:xfrm>
      </p:grpSpPr>
      <p:sp>
        <p:nvSpPr>
          <p:cNvPr id="2" name="Titel 1"/>
          <p:cNvSpPr>
            <a:spLocks noGrp="1"/>
          </p:cNvSpPr>
          <p:nvPr>
            <p:ph type="title"/>
          </p:nvPr>
        </p:nvSpPr>
        <p:spPr>
          <a:xfrm>
            <a:off x="5184068" y="395103"/>
            <a:ext cx="3449133" cy="628475"/>
          </a:xfrm>
        </p:spPr>
        <p:txBody>
          <a:bodyPr/>
          <a:lstStyle>
            <a:lvl1pPr algn="ctr">
              <a:defRPr sz="2000">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5188133" y="1203598"/>
            <a:ext cx="3445068" cy="2592388"/>
          </a:xfrm>
          <a:prstGeom prst="rect">
            <a:avLst/>
          </a:prstGeom>
        </p:spPr>
        <p:txBody>
          <a:bodyPr lIns="0" tIns="0" rIns="0" bIns="0"/>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Pladsholder til tekst 5"/>
          <p:cNvSpPr>
            <a:spLocks noGrp="1"/>
          </p:cNvSpPr>
          <p:nvPr>
            <p:ph type="body" sz="quarter" idx="13"/>
          </p:nvPr>
        </p:nvSpPr>
        <p:spPr>
          <a:xfrm>
            <a:off x="719826" y="888194"/>
            <a:ext cx="3132348" cy="336711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256277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om_KP">
    <p:spTree>
      <p:nvGrpSpPr>
        <p:cNvPr id="1" name=""/>
        <p:cNvGrpSpPr/>
        <p:nvPr/>
      </p:nvGrpSpPr>
      <p:grpSpPr>
        <a:xfrm>
          <a:off x="0" y="0"/>
          <a:ext cx="0" cy="0"/>
          <a:chOff x="0" y="0"/>
          <a:chExt cx="0" cy="0"/>
        </a:xfrm>
      </p:grpSpPr>
      <p:sp>
        <p:nvSpPr>
          <p:cNvPr id="3"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4"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56640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614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ktionsside">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4"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6"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3510119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troside 1">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04728" y="1974453"/>
            <a:ext cx="3334544" cy="1194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5291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troside 2">
    <p:spTree>
      <p:nvGrpSpPr>
        <p:cNvPr id="1" name=""/>
        <p:cNvGrpSpPr/>
        <p:nvPr/>
      </p:nvGrpSpPr>
      <p:grpSpPr>
        <a:xfrm>
          <a:off x="0" y="0"/>
          <a:ext cx="0" cy="0"/>
          <a:chOff x="0" y="0"/>
          <a:chExt cx="0" cy="0"/>
        </a:xfrm>
      </p:grpSpPr>
      <p:sp>
        <p:nvSpPr>
          <p:cNvPr id="5" name="Baggrund"/>
          <p:cNvSpPr/>
          <p:nvPr userDrawn="1"/>
        </p:nvSpPr>
        <p:spPr>
          <a:xfrm>
            <a:off x="457200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7"/>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629954" y="1552435"/>
            <a:ext cx="3884092" cy="2038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63157" y="4528786"/>
            <a:ext cx="728851"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419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troside 3">
    <p:spTree>
      <p:nvGrpSpPr>
        <p:cNvPr id="1" name=""/>
        <p:cNvGrpSpPr/>
        <p:nvPr/>
      </p:nvGrpSpPr>
      <p:grpSpPr>
        <a:xfrm>
          <a:off x="0" y="0"/>
          <a:ext cx="0" cy="0"/>
          <a:chOff x="0" y="0"/>
          <a:chExt cx="0" cy="0"/>
        </a:xfrm>
      </p:grpSpPr>
      <p:pic>
        <p:nvPicPr>
          <p:cNvPr id="6" name="Billede 5"/>
          <p:cNvPicPr>
            <a:picLocks noChangeAspect="1"/>
          </p:cNvPicPr>
          <p:nvPr userDrawn="1"/>
        </p:nvPicPr>
        <p:blipFill rotWithShape="1">
          <a:blip r:embed="rId2">
            <a:extLst>
              <a:ext uri="{28A0092B-C50C-407E-A947-70E740481C1C}">
                <a14:useLocalDpi xmlns:a14="http://schemas.microsoft.com/office/drawing/2010/main" val="0"/>
              </a:ext>
            </a:extLst>
          </a:blip>
          <a:srcRect l="19765" r="20976"/>
          <a:stretch/>
        </p:blipFill>
        <p:spPr>
          <a:xfrm>
            <a:off x="4572000" y="-1"/>
            <a:ext cx="4572000" cy="5143212"/>
          </a:xfrm>
          <a:prstGeom prst="rect">
            <a:avLst/>
          </a:prstGeom>
        </p:spPr>
      </p:pic>
      <p:sp>
        <p:nvSpPr>
          <p:cNvPr id="7" name="object 5"/>
          <p:cNvSpPr/>
          <p:nvPr userDrawn="1"/>
        </p:nvSpPr>
        <p:spPr>
          <a:xfrm>
            <a:off x="0" y="0"/>
            <a:ext cx="4572000" cy="5143211"/>
          </a:xfrm>
          <a:custGeom>
            <a:avLst/>
            <a:gdLst/>
            <a:ahLst/>
            <a:cxnLst/>
            <a:rect l="l" t="t" r="r" b="b"/>
            <a:pathLst>
              <a:path w="10052050" h="11308715">
                <a:moveTo>
                  <a:pt x="0" y="11308556"/>
                </a:moveTo>
                <a:lnTo>
                  <a:pt x="10052049" y="11308556"/>
                </a:lnTo>
                <a:lnTo>
                  <a:pt x="10052049" y="0"/>
                </a:lnTo>
                <a:lnTo>
                  <a:pt x="0" y="0"/>
                </a:lnTo>
                <a:lnTo>
                  <a:pt x="0" y="11308556"/>
                </a:lnTo>
                <a:close/>
              </a:path>
            </a:pathLst>
          </a:custGeom>
          <a:solidFill>
            <a:schemeClr val="accent1"/>
          </a:solidFill>
        </p:spPr>
        <p:txBody>
          <a:bodyPr wrap="square" lIns="0" tIns="0" rIns="0" bIns="0" rtlCol="0"/>
          <a:lstStyle/>
          <a:p>
            <a:endParaRPr>
              <a:solidFill>
                <a:srgbClr val="FA3C3C"/>
              </a:solidFill>
              <a:latin typeface="Arial" panose="020B0604020202020204" pitchFamily="34" charset="0"/>
              <a:cs typeface="Arial" panose="020B0604020202020204" pitchFamily="34" charset="0"/>
            </a:endParaRPr>
          </a:p>
        </p:txBody>
      </p:sp>
      <p:pic>
        <p:nvPicPr>
          <p:cNvPr id="8"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2631140" y="1553057"/>
            <a:ext cx="3881721" cy="20373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363132" y="4528786"/>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303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side 1">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cap="all" baseline="0">
                <a:solidFill>
                  <a:schemeClr val="bg1"/>
                </a:solidFill>
                <a:latin typeface="+mn-lt"/>
              </a:defRPr>
            </a:lvl1pPr>
          </a:lstStyle>
          <a:p>
            <a:r>
              <a:rPr lang="da-DK" noProof="0"/>
              <a:t>CLICK TO EDIT</a:t>
            </a:r>
            <a:br>
              <a:rPr lang="da-DK" noProof="0"/>
            </a:br>
            <a:r>
              <a:rPr lang="da-DK" noProof="0"/>
              <a:t>MASTER TITLE STYLE</a:t>
            </a:r>
          </a:p>
        </p:txBody>
      </p:sp>
      <p:sp>
        <p:nvSpPr>
          <p:cNvPr id="3" name="Subtitle 2"/>
          <p:cNvSpPr>
            <a:spLocks noGrp="1"/>
          </p:cNvSpPr>
          <p:nvPr>
            <p:ph type="subTitle" idx="1"/>
          </p:nvPr>
        </p:nvSpPr>
        <p:spPr>
          <a:xfrm>
            <a:off x="761858" y="2139702"/>
            <a:ext cx="6569531" cy="594364"/>
          </a:xfrm>
          <a:prstGeom prst="rect">
            <a:avLst/>
          </a:prstGeom>
        </p:spPr>
        <p:txBody>
          <a:bodyPr lIns="0" tIns="0" rIns="0" bIns="0">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err="1"/>
              <a:t>Click</a:t>
            </a:r>
            <a:r>
              <a:rPr lang="da-DK" noProof="0"/>
              <a:t> to </a:t>
            </a:r>
            <a:r>
              <a:rPr lang="da-DK" noProof="0" err="1"/>
              <a:t>edit</a:t>
            </a:r>
            <a:r>
              <a:rPr lang="da-DK" noProof="0"/>
              <a:t> Master </a:t>
            </a:r>
            <a:r>
              <a:rPr lang="da-DK" noProof="0" err="1"/>
              <a:t>subtitle</a:t>
            </a:r>
            <a:r>
              <a:rPr lang="da-DK" noProof="0"/>
              <a:t> </a:t>
            </a:r>
            <a:r>
              <a:rPr lang="da-DK" noProof="0" err="1"/>
              <a:t>style</a:t>
            </a:r>
            <a:endParaRPr lang="da-DK" noProof="0"/>
          </a:p>
        </p:txBody>
      </p:sp>
      <p:pic>
        <p:nvPicPr>
          <p:cNvPr id="9" name="Picture 9"/>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75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side 2">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Picture 7">
            <a:extLs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629954" y="1552435"/>
            <a:ext cx="3884092" cy="20386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363157" y="4528786"/>
            <a:ext cx="728851"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783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side med billede">
    <p:spTree>
      <p:nvGrpSpPr>
        <p:cNvPr id="1" name=""/>
        <p:cNvGrpSpPr/>
        <p:nvPr/>
      </p:nvGrpSpPr>
      <p:grpSpPr>
        <a:xfrm>
          <a:off x="0" y="0"/>
          <a:ext cx="0" cy="0"/>
          <a:chOff x="0" y="0"/>
          <a:chExt cx="0" cy="0"/>
        </a:xfrm>
      </p:grpSpPr>
      <p:pic>
        <p:nvPicPr>
          <p:cNvPr id="10" name="Picture 2" descr="C:\Users\Hedekjær\Desktop\PPT\UCC-083.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561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
        <p:nvSpPr>
          <p:cNvPr id="14"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15" name="Subtitle 2"/>
          <p:cNvSpPr>
            <a:spLocks noGrp="1"/>
          </p:cNvSpPr>
          <p:nvPr>
            <p:ph type="subTitle" idx="1"/>
          </p:nvPr>
        </p:nvSpPr>
        <p:spPr>
          <a:xfrm>
            <a:off x="761858" y="2139702"/>
            <a:ext cx="6569531" cy="594364"/>
          </a:xfrm>
          <a:prstGeom prst="rect">
            <a:avLst/>
          </a:prstGeom>
        </p:spPr>
        <p:txBody>
          <a:bodyPr>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noProof="0" err="1"/>
              <a:t>Click</a:t>
            </a:r>
            <a:r>
              <a:rPr lang="da-DK" noProof="0"/>
              <a:t> to </a:t>
            </a:r>
            <a:r>
              <a:rPr lang="da-DK" noProof="0" err="1"/>
              <a:t>edit</a:t>
            </a:r>
            <a:r>
              <a:rPr lang="da-DK" noProof="0"/>
              <a:t> Master </a:t>
            </a:r>
            <a:r>
              <a:rPr lang="da-DK" noProof="0" err="1"/>
              <a:t>subtitle</a:t>
            </a:r>
            <a:r>
              <a:rPr lang="da-DK" noProof="0"/>
              <a:t> </a:t>
            </a:r>
            <a:r>
              <a:rPr lang="da-DK" noProof="0" err="1"/>
              <a:t>style</a:t>
            </a:r>
            <a:endParaRPr lang="da-DK" noProof="0"/>
          </a:p>
        </p:txBody>
      </p:sp>
    </p:spTree>
    <p:extLst>
      <p:ext uri="{BB962C8B-B14F-4D97-AF65-F5344CB8AC3E}">
        <p14:creationId xmlns:p14="http://schemas.microsoft.com/office/powerpoint/2010/main" val="17560653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6" name="Pladsholder til tekst 5"/>
          <p:cNvSpPr>
            <a:spLocks noGrp="1"/>
          </p:cNvSpPr>
          <p:nvPr>
            <p:ph type="body" sz="quarter" idx="11"/>
          </p:nvPr>
        </p:nvSpPr>
        <p:spPr>
          <a:xfrm>
            <a:off x="763588" y="1816100"/>
            <a:ext cx="7488237"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10. februar 2026</a:t>
            </a:fld>
            <a:endParaRPr lang="en-GB"/>
          </a:p>
        </p:txBody>
      </p:sp>
    </p:spTree>
    <p:extLst>
      <p:ext uri="{BB962C8B-B14F-4D97-AF65-F5344CB8AC3E}">
        <p14:creationId xmlns:p14="http://schemas.microsoft.com/office/powerpoint/2010/main" val="3232126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indhold 8"/>
          <p:cNvSpPr>
            <a:spLocks noGrp="1"/>
          </p:cNvSpPr>
          <p:nvPr>
            <p:ph sz="quarter" idx="12"/>
          </p:nvPr>
        </p:nvSpPr>
        <p:spPr>
          <a:xfrm>
            <a:off x="4679950" y="1816100"/>
            <a:ext cx="3572008" cy="2592388"/>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10. februar 2026</a:t>
            </a:fld>
            <a:endParaRPr lang="en-GB"/>
          </a:p>
        </p:txBody>
      </p:sp>
    </p:spTree>
    <p:extLst>
      <p:ext uri="{BB962C8B-B14F-4D97-AF65-F5344CB8AC3E}">
        <p14:creationId xmlns:p14="http://schemas.microsoft.com/office/powerpoint/2010/main" val="3886212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dholsside 3-spaltet - Højr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p:cNvSpPr/>
          <p:nvPr userDrawn="1"/>
        </p:nvSpPr>
        <p:spPr>
          <a:xfrm>
            <a:off x="609840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64802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0"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11"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
        <p:nvSpPr>
          <p:cNvPr id="12"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10. februar 2026</a:t>
            </a:fld>
            <a:endParaRPr lang="en-GB"/>
          </a:p>
        </p:txBody>
      </p:sp>
    </p:spTree>
    <p:extLst>
      <p:ext uri="{BB962C8B-B14F-4D97-AF65-F5344CB8AC3E}">
        <p14:creationId xmlns:p14="http://schemas.microsoft.com/office/powerpoint/2010/main" val="15531441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dholsside 3-spaltet - Venstre">
    <p:spTree>
      <p:nvGrpSpPr>
        <p:cNvPr id="1" name=""/>
        <p:cNvGrpSpPr/>
        <p:nvPr/>
      </p:nvGrpSpPr>
      <p:grpSpPr>
        <a:xfrm>
          <a:off x="0" y="0"/>
          <a:ext cx="0" cy="0"/>
          <a:chOff x="0" y="0"/>
          <a:chExt cx="0" cy="0"/>
        </a:xfrm>
      </p:grpSpPr>
      <p:sp>
        <p:nvSpPr>
          <p:cNvPr id="2" name="Titel 1"/>
          <p:cNvSpPr>
            <a:spLocks noGrp="1"/>
          </p:cNvSpPr>
          <p:nvPr>
            <p:ph type="title"/>
          </p:nvPr>
        </p:nvSpPr>
        <p:spPr>
          <a:xfrm>
            <a:off x="36719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36722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p:cNvSpPr/>
          <p:nvPr userDrawn="1"/>
        </p:nvSpPr>
        <p:spPr>
          <a:xfrm>
            <a:off x="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61929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3818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0215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dholsside 2-spaltet med billed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billede 6"/>
          <p:cNvSpPr>
            <a:spLocks noGrp="1"/>
          </p:cNvSpPr>
          <p:nvPr>
            <p:ph type="pic" sz="quarter" idx="13"/>
          </p:nvPr>
        </p:nvSpPr>
        <p:spPr>
          <a:xfrm>
            <a:off x="6099175" y="0"/>
            <a:ext cx="3044825" cy="5143500"/>
          </a:xfrm>
          <a:prstGeom prst="rect">
            <a:avLst/>
          </a:prstGeom>
        </p:spPr>
        <p:txBody>
          <a:bodyPr/>
          <a:lstStyle/>
          <a:p>
            <a:endParaRPr lang="da-DK"/>
          </a:p>
        </p:txBody>
      </p:sp>
      <p:sp>
        <p:nvSpPr>
          <p:cNvPr id="10" name="Pladsholder til dato 2"/>
          <p:cNvSpPr>
            <a:spLocks noGrp="1"/>
          </p:cNvSpPr>
          <p:nvPr>
            <p:ph type="dt" sz="half" idx="2"/>
          </p:nvPr>
        </p:nvSpPr>
        <p:spPr>
          <a:xfrm>
            <a:off x="3312382" y="4775527"/>
            <a:ext cx="2555762" cy="138499"/>
          </a:xfrm>
          <a:prstGeom prst="rect">
            <a:avLst/>
          </a:prstGeom>
        </p:spPr>
        <p:txBody>
          <a:bodyPr lIns="0" tIns="0" rIns="0" bIns="0"/>
          <a:lstStyle>
            <a:lvl1pPr>
              <a:defRPr sz="900">
                <a:latin typeface="Georgia" panose="02040502050405020303" pitchFamily="18" charset="0"/>
              </a:defRPr>
            </a:lvl1pPr>
          </a:lstStyle>
          <a:p>
            <a:fld id="{E3F176F0-4EB5-41D1-866E-A621282BE2B8}" type="datetime2">
              <a:rPr lang="da-DK" smtClean="0"/>
              <a:t>10. februar 2026</a:t>
            </a:fld>
            <a:endParaRPr lang="en-GB"/>
          </a:p>
        </p:txBody>
      </p:sp>
    </p:spTree>
    <p:extLst>
      <p:ext uri="{BB962C8B-B14F-4D97-AF65-F5344CB8AC3E}">
        <p14:creationId xmlns:p14="http://schemas.microsoft.com/office/powerpoint/2010/main" val="915080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dholdsside med billede venstre">
    <p:spTree>
      <p:nvGrpSpPr>
        <p:cNvPr id="1" name=""/>
        <p:cNvGrpSpPr/>
        <p:nvPr/>
      </p:nvGrpSpPr>
      <p:grpSpPr>
        <a:xfrm>
          <a:off x="0" y="0"/>
          <a:ext cx="0" cy="0"/>
          <a:chOff x="0" y="0"/>
          <a:chExt cx="0" cy="0"/>
        </a:xfrm>
      </p:grpSpPr>
      <p:sp>
        <p:nvSpPr>
          <p:cNvPr id="7" name="Pladsholder til billede 6"/>
          <p:cNvSpPr>
            <a:spLocks noGrp="1"/>
          </p:cNvSpPr>
          <p:nvPr>
            <p:ph type="pic" sz="quarter" idx="13"/>
          </p:nvPr>
        </p:nvSpPr>
        <p:spPr>
          <a:xfrm>
            <a:off x="0" y="0"/>
            <a:ext cx="4572000" cy="5143500"/>
          </a:xfrm>
          <a:prstGeom prst="rect">
            <a:avLst/>
          </a:prstGeom>
        </p:spPr>
        <p:txBody>
          <a:bodyPr/>
          <a:lstStyle/>
          <a:p>
            <a:endParaRPr lang="da-DK"/>
          </a:p>
        </p:txBody>
      </p:sp>
      <p:sp>
        <p:nvSpPr>
          <p:cNvPr id="9" name="Baggrund"/>
          <p:cNvSpPr/>
          <p:nvPr userDrawn="1"/>
        </p:nvSpPr>
        <p:spPr>
          <a:xfrm>
            <a:off x="4578144" y="0"/>
            <a:ext cx="4565856" cy="25717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Pladsholder til tekst 5"/>
          <p:cNvSpPr>
            <a:spLocks noGrp="1"/>
          </p:cNvSpPr>
          <p:nvPr>
            <p:ph type="body" sz="quarter" idx="14"/>
          </p:nvPr>
        </p:nvSpPr>
        <p:spPr>
          <a:xfrm>
            <a:off x="5078874" y="421779"/>
            <a:ext cx="3564396" cy="172819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1" name="Pladsholder til tekst 5"/>
          <p:cNvSpPr>
            <a:spLocks noGrp="1"/>
          </p:cNvSpPr>
          <p:nvPr>
            <p:ph type="body" sz="quarter" idx="15"/>
          </p:nvPr>
        </p:nvSpPr>
        <p:spPr>
          <a:xfrm>
            <a:off x="5083916" y="3687874"/>
            <a:ext cx="2260392" cy="1116124"/>
          </a:xfrm>
          <a:prstGeom prst="rect">
            <a:avLst/>
          </a:prstGeom>
        </p:spPr>
        <p:txBody>
          <a:bodyPr lIns="0" tIns="0" rIns="0" bIns="0"/>
          <a:lstStyle>
            <a:lvl1pPr algn="l">
              <a:defRPr sz="1000">
                <a:solidFill>
                  <a:srgbClr val="000000"/>
                </a:solidFill>
                <a:latin typeface="Georgia" panose="02040502050405020303" pitchFamily="18" charset="0"/>
              </a:defRPr>
            </a:lvl1pPr>
            <a:lvl2pPr algn="l">
              <a:defRPr sz="1000">
                <a:solidFill>
                  <a:srgbClr val="000000"/>
                </a:solidFill>
                <a:latin typeface="Georgia" panose="02040502050405020303" pitchFamily="18" charset="0"/>
              </a:defRPr>
            </a:lvl2pPr>
            <a:lvl3pPr algn="l">
              <a:defRPr sz="1000">
                <a:solidFill>
                  <a:srgbClr val="000000"/>
                </a:solidFill>
                <a:latin typeface="Georgia" panose="02040502050405020303" pitchFamily="18" charset="0"/>
              </a:defRPr>
            </a:lvl3pPr>
            <a:lvl4pPr algn="l">
              <a:defRPr sz="1000">
                <a:solidFill>
                  <a:srgbClr val="000000"/>
                </a:solidFill>
                <a:latin typeface="Georgia" panose="02040502050405020303" pitchFamily="18" charset="0"/>
              </a:defRPr>
            </a:lvl4pPr>
            <a:lvl5pPr algn="l">
              <a:defRPr sz="1000">
                <a:solidFill>
                  <a:srgbClr val="000000"/>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2" name="Titel 1"/>
          <p:cNvSpPr>
            <a:spLocks noGrp="1"/>
          </p:cNvSpPr>
          <p:nvPr>
            <p:ph type="title"/>
          </p:nvPr>
        </p:nvSpPr>
        <p:spPr>
          <a:xfrm>
            <a:off x="5078874" y="3039802"/>
            <a:ext cx="2265434" cy="468052"/>
          </a:xfrm>
        </p:spPr>
        <p:txBody>
          <a:bodyPr/>
          <a:lstStyle>
            <a:lvl1pPr>
              <a:defRPr sz="1600">
                <a:solidFill>
                  <a:srgbClr val="000000"/>
                </a:solidFill>
              </a:defRPr>
            </a:lvl1pPr>
          </a:lstStyle>
          <a:p>
            <a:r>
              <a:rPr lang="da-DK"/>
              <a:t>Klik for at redigere i master</a:t>
            </a:r>
          </a:p>
        </p:txBody>
      </p:sp>
      <p:sp>
        <p:nvSpPr>
          <p:cNvPr id="8"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3"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747942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holdsside 2-spaltet - Spejling">
    <p:spTree>
      <p:nvGrpSpPr>
        <p:cNvPr id="1" name=""/>
        <p:cNvGrpSpPr/>
        <p:nvPr/>
      </p:nvGrpSpPr>
      <p:grpSpPr>
        <a:xfrm>
          <a:off x="0" y="0"/>
          <a:ext cx="0" cy="0"/>
          <a:chOff x="0" y="0"/>
          <a:chExt cx="0" cy="0"/>
        </a:xfrm>
      </p:grpSpPr>
      <p:sp>
        <p:nvSpPr>
          <p:cNvPr id="2" name="Titel 1"/>
          <p:cNvSpPr>
            <a:spLocks noGrp="1"/>
          </p:cNvSpPr>
          <p:nvPr>
            <p:ph type="title"/>
          </p:nvPr>
        </p:nvSpPr>
        <p:spPr>
          <a:xfrm>
            <a:off x="5184068" y="395103"/>
            <a:ext cx="3449133" cy="628475"/>
          </a:xfrm>
        </p:spPr>
        <p:txBody>
          <a:bodyPr/>
          <a:lstStyle>
            <a:lvl1pPr algn="ctr">
              <a:defRPr sz="2000">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5188133" y="1203598"/>
            <a:ext cx="3445068" cy="2592388"/>
          </a:xfrm>
          <a:prstGeom prst="rect">
            <a:avLst/>
          </a:prstGeom>
        </p:spPr>
        <p:txBody>
          <a:bodyPr lIns="0" tIns="0" rIns="0" bIns="0"/>
          <a:lstStyle>
            <a:lvl1pPr algn="ctr">
              <a:defRPr>
                <a:solidFill>
                  <a:srgbClr val="000000"/>
                </a:solidFill>
              </a:defRPr>
            </a:lvl1pPr>
            <a:lvl2pPr algn="ctr">
              <a:defRPr>
                <a:solidFill>
                  <a:srgbClr val="000000"/>
                </a:solidFill>
              </a:defRPr>
            </a:lvl2pPr>
            <a:lvl3pPr algn="ctr">
              <a:defRPr>
                <a:solidFill>
                  <a:srgbClr val="000000"/>
                </a:solidFill>
              </a:defRPr>
            </a:lvl3pPr>
            <a:lvl4pPr algn="ctr">
              <a:defRPr>
                <a:solidFill>
                  <a:srgbClr val="000000"/>
                </a:solidFill>
              </a:defRPr>
            </a:lvl4pPr>
            <a:lvl5pPr algn="ct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p:cNvSpPr/>
          <p:nvPr userDrawn="1"/>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Pladsholder til tekst 5"/>
          <p:cNvSpPr>
            <a:spLocks noGrp="1"/>
          </p:cNvSpPr>
          <p:nvPr>
            <p:ph type="body" sz="quarter" idx="13"/>
          </p:nvPr>
        </p:nvSpPr>
        <p:spPr>
          <a:xfrm>
            <a:off x="719826" y="888194"/>
            <a:ext cx="3132348" cy="3367112"/>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61986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om_KP">
    <p:spTree>
      <p:nvGrpSpPr>
        <p:cNvPr id="1" name=""/>
        <p:cNvGrpSpPr/>
        <p:nvPr/>
      </p:nvGrpSpPr>
      <p:grpSpPr>
        <a:xfrm>
          <a:off x="0" y="0"/>
          <a:ext cx="0" cy="0"/>
          <a:chOff x="0" y="0"/>
          <a:chExt cx="0" cy="0"/>
        </a:xfrm>
      </p:grpSpPr>
      <p:sp>
        <p:nvSpPr>
          <p:cNvPr id="3"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4"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extLst>
      <p:ext uri="{BB962C8B-B14F-4D97-AF65-F5344CB8AC3E}">
        <p14:creationId xmlns:p14="http://schemas.microsoft.com/office/powerpoint/2010/main" val="4288390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49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ide 3">
    <p:spTree>
      <p:nvGrpSpPr>
        <p:cNvPr id="1" name=""/>
        <p:cNvGrpSpPr/>
        <p:nvPr/>
      </p:nvGrpSpPr>
      <p:grpSpPr>
        <a:xfrm>
          <a:off x="0" y="0"/>
          <a:ext cx="0" cy="0"/>
          <a:chOff x="0" y="0"/>
          <a:chExt cx="0" cy="0"/>
        </a:xfrm>
      </p:grpSpPr>
      <p:sp>
        <p:nvSpPr>
          <p:cNvPr id="7" name="object 5">
            <a:extLst>
              <a:ext uri="{C183D7F6-B498-43B3-948B-1728B52AA6E4}">
                <adec:decorative xmlns:adec="http://schemas.microsoft.com/office/drawing/2017/decorative" val="1"/>
              </a:ext>
            </a:extLst>
          </p:cNvPr>
          <p:cNvSpPr/>
          <p:nvPr userDrawn="1"/>
        </p:nvSpPr>
        <p:spPr>
          <a:xfrm>
            <a:off x="0" y="0"/>
            <a:ext cx="4572000" cy="5143211"/>
          </a:xfrm>
          <a:custGeom>
            <a:avLst/>
            <a:gdLst/>
            <a:ahLst/>
            <a:cxnLst/>
            <a:rect l="l" t="t" r="r" b="b"/>
            <a:pathLst>
              <a:path w="10052050" h="11308715">
                <a:moveTo>
                  <a:pt x="0" y="11308556"/>
                </a:moveTo>
                <a:lnTo>
                  <a:pt x="10052049" y="11308556"/>
                </a:lnTo>
                <a:lnTo>
                  <a:pt x="10052049" y="0"/>
                </a:lnTo>
                <a:lnTo>
                  <a:pt x="0" y="0"/>
                </a:lnTo>
                <a:lnTo>
                  <a:pt x="0" y="11308556"/>
                </a:lnTo>
                <a:close/>
              </a:path>
            </a:pathLst>
          </a:custGeom>
          <a:solidFill>
            <a:schemeClr val="accent1"/>
          </a:solidFill>
        </p:spPr>
        <p:txBody>
          <a:bodyPr wrap="square" lIns="0" tIns="0" rIns="0" bIns="0" rtlCol="0"/>
          <a:lstStyle/>
          <a:p>
            <a:endParaRPr>
              <a:solidFill>
                <a:srgbClr val="FA3C3C"/>
              </a:solidFill>
              <a:latin typeface="Arial" panose="020B0604020202020204" pitchFamily="34" charset="0"/>
              <a:cs typeface="Arial" panose="020B0604020202020204" pitchFamily="34" charset="0"/>
            </a:endParaRPr>
          </a:p>
        </p:txBody>
      </p:sp>
      <p:pic>
        <p:nvPicPr>
          <p:cNvPr id="9" name="Picture 9">
            <a:extLst>
              <a:ext uri="{C183D7F6-B498-43B3-948B-1728B52AA6E4}">
                <adec:decorative xmlns:adec="http://schemas.microsoft.com/office/drawing/2017/decorative" val="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63132" y="4528786"/>
            <a:ext cx="728903" cy="260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339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ktionsside">
    <p:spTree>
      <p:nvGrpSpPr>
        <p:cNvPr id="1" name=""/>
        <p:cNvGrpSpPr/>
        <p:nvPr/>
      </p:nvGrpSpPr>
      <p:grpSpPr>
        <a:xfrm>
          <a:off x="0" y="0"/>
          <a:ext cx="0" cy="0"/>
          <a:chOff x="0" y="0"/>
          <a:chExt cx="0" cy="0"/>
        </a:xfrm>
      </p:grpSpPr>
      <p:sp>
        <p:nvSpPr>
          <p:cNvPr id="5" name="Baggrund"/>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hasCustomPrompt="1"/>
          </p:nvPr>
        </p:nvSpPr>
        <p:spPr>
          <a:xfrm>
            <a:off x="761858" y="663538"/>
            <a:ext cx="7410541" cy="1186291"/>
          </a:xfrm>
        </p:spPr>
        <p:txBody>
          <a:bodyPr/>
          <a:lstStyle>
            <a:lvl1pPr>
              <a:defRPr sz="4500">
                <a:solidFill>
                  <a:schemeClr val="bg1"/>
                </a:solidFill>
                <a:latin typeface="+mn-lt"/>
              </a:defRPr>
            </a:lvl1pPr>
          </a:lstStyle>
          <a:p>
            <a:r>
              <a:rPr lang="da-DK" noProof="0"/>
              <a:t>CLICK TO EDIT</a:t>
            </a:r>
            <a:br>
              <a:rPr lang="da-DK" noProof="0"/>
            </a:br>
            <a:r>
              <a:rPr lang="da-DK" noProof="0"/>
              <a:t>MASTER TITLE STYLE</a:t>
            </a:r>
          </a:p>
        </p:txBody>
      </p:sp>
      <p:sp>
        <p:nvSpPr>
          <p:cNvPr id="4"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6"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1765548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side 1">
    <p:spTree>
      <p:nvGrpSpPr>
        <p:cNvPr id="1" name=""/>
        <p:cNvGrpSpPr/>
        <p:nvPr/>
      </p:nvGrpSpPr>
      <p:grpSpPr>
        <a:xfrm>
          <a:off x="0" y="0"/>
          <a:ext cx="0" cy="0"/>
          <a:chOff x="0" y="0"/>
          <a:chExt cx="0" cy="0"/>
        </a:xfrm>
      </p:grpSpPr>
      <p:sp>
        <p:nvSpPr>
          <p:cNvPr id="5" name="Baggrund">
            <a:extLs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PresentationTitle2"/>
          <p:cNvSpPr>
            <a:spLocks noGrp="1"/>
          </p:cNvSpPr>
          <p:nvPr>
            <p:ph type="ctrTitle"/>
          </p:nvPr>
        </p:nvSpPr>
        <p:spPr>
          <a:xfrm>
            <a:off x="761858" y="663538"/>
            <a:ext cx="7410541" cy="1186291"/>
          </a:xfrm>
        </p:spPr>
        <p:txBody>
          <a:bodyPr/>
          <a:lstStyle>
            <a:lvl1pPr>
              <a:defRPr sz="4500" cap="all" baseline="0">
                <a:solidFill>
                  <a:schemeClr val="bg1"/>
                </a:solidFill>
                <a:latin typeface="+mn-lt"/>
              </a:defRPr>
            </a:lvl1pPr>
          </a:lstStyle>
          <a:p>
            <a:endParaRPr lang="da-DK" noProof="0"/>
          </a:p>
        </p:txBody>
      </p:sp>
      <p:sp>
        <p:nvSpPr>
          <p:cNvPr id="3" name="Subtitle 2"/>
          <p:cNvSpPr>
            <a:spLocks noGrp="1"/>
          </p:cNvSpPr>
          <p:nvPr>
            <p:ph type="subTitle" idx="1"/>
          </p:nvPr>
        </p:nvSpPr>
        <p:spPr>
          <a:xfrm>
            <a:off x="761858" y="2139702"/>
            <a:ext cx="6569531" cy="594364"/>
          </a:xfrm>
          <a:prstGeom prst="rect">
            <a:avLst/>
          </a:prstGeom>
        </p:spPr>
        <p:txBody>
          <a:bodyPr lIns="0" tIns="0" rIns="0" bIns="0">
            <a:noAutofit/>
          </a:bodyPr>
          <a:lstStyle>
            <a:lvl1pPr marL="0" indent="0" algn="l">
              <a:lnSpc>
                <a:spcPts val="1900"/>
              </a:lnSpc>
              <a:buNone/>
              <a:defRPr sz="16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a-DK" noProof="0"/>
          </a:p>
        </p:txBody>
      </p:sp>
    </p:spTree>
    <p:extLst>
      <p:ext uri="{BB962C8B-B14F-4D97-AF65-F5344CB8AC3E}">
        <p14:creationId xmlns:p14="http://schemas.microsoft.com/office/powerpoint/2010/main" val="1168222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side med billede">
    <p:spTree>
      <p:nvGrpSpPr>
        <p:cNvPr id="1" name=""/>
        <p:cNvGrpSpPr/>
        <p:nvPr/>
      </p:nvGrpSpPr>
      <p:grpSpPr>
        <a:xfrm>
          <a:off x="0" y="0"/>
          <a:ext cx="0" cy="0"/>
          <a:chOff x="0" y="0"/>
          <a:chExt cx="0" cy="0"/>
        </a:xfrm>
      </p:grpSpPr>
      <p:sp>
        <p:nvSpPr>
          <p:cNvPr id="14" name="PresentationTitle2"/>
          <p:cNvSpPr>
            <a:spLocks noGrp="1"/>
          </p:cNvSpPr>
          <p:nvPr>
            <p:ph type="ctrTitle"/>
          </p:nvPr>
        </p:nvSpPr>
        <p:spPr>
          <a:xfrm>
            <a:off x="761858" y="663538"/>
            <a:ext cx="7410541" cy="1186291"/>
          </a:xfrm>
        </p:spPr>
        <p:txBody>
          <a:bodyPr/>
          <a:lstStyle>
            <a:lvl1pPr>
              <a:defRPr sz="4500">
                <a:solidFill>
                  <a:schemeClr val="accent1"/>
                </a:solidFill>
                <a:latin typeface="+mn-lt"/>
              </a:defRPr>
            </a:lvl1pPr>
          </a:lstStyle>
          <a:p>
            <a:endParaRPr lang="da-DK" noProof="0"/>
          </a:p>
        </p:txBody>
      </p:sp>
      <p:sp>
        <p:nvSpPr>
          <p:cNvPr id="15" name="Subtitle 2"/>
          <p:cNvSpPr>
            <a:spLocks noGrp="1"/>
          </p:cNvSpPr>
          <p:nvPr>
            <p:ph type="subTitle" idx="1"/>
          </p:nvPr>
        </p:nvSpPr>
        <p:spPr>
          <a:xfrm>
            <a:off x="761858" y="2139702"/>
            <a:ext cx="6569531" cy="594364"/>
          </a:xfrm>
          <a:prstGeom prst="rect">
            <a:avLst/>
          </a:prstGeom>
        </p:spPr>
        <p:txBody>
          <a:bodyPr>
            <a:noAutofit/>
          </a:bodyPr>
          <a:lstStyle>
            <a:lvl1pPr marL="0" indent="0" algn="l">
              <a:lnSpc>
                <a:spcPts val="1900"/>
              </a:lnSpc>
              <a:buNone/>
              <a:defRPr sz="1600" b="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a-DK" noProof="0"/>
          </a:p>
        </p:txBody>
      </p:sp>
    </p:spTree>
    <p:extLst>
      <p:ext uri="{BB962C8B-B14F-4D97-AF65-F5344CB8AC3E}">
        <p14:creationId xmlns:p14="http://schemas.microsoft.com/office/powerpoint/2010/main" val="33151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side 1-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6" name="Pladsholder til tekst 5"/>
          <p:cNvSpPr>
            <a:spLocks noGrp="1"/>
          </p:cNvSpPr>
          <p:nvPr>
            <p:ph type="body" sz="quarter" idx="11"/>
          </p:nvPr>
        </p:nvSpPr>
        <p:spPr>
          <a:xfrm>
            <a:off x="763588" y="1816100"/>
            <a:ext cx="7488237"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9682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side 2-spalte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3" name="Pladsholder til tekst 5">
            <a:extLst>
              <a:ext uri="{FF2B5EF4-FFF2-40B4-BE49-F238E27FC236}">
                <a16:creationId xmlns:a16="http://schemas.microsoft.com/office/drawing/2014/main" id="{954AC1E4-1079-99F9-086D-15689FF3105C}"/>
              </a:ext>
            </a:extLst>
          </p:cNvPr>
          <p:cNvSpPr>
            <a:spLocks noGrp="1"/>
          </p:cNvSpPr>
          <p:nvPr>
            <p:ph type="body" sz="quarter" idx="12"/>
          </p:nvPr>
        </p:nvSpPr>
        <p:spPr>
          <a:xfrm>
            <a:off x="4651958" y="1816100"/>
            <a:ext cx="3600000"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216818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sside 3-spaltet - Højre">
    <p:spTree>
      <p:nvGrpSpPr>
        <p:cNvPr id="1" name=""/>
        <p:cNvGrpSpPr/>
        <p:nvPr/>
      </p:nvGrpSpPr>
      <p:grpSpPr>
        <a:xfrm>
          <a:off x="0" y="0"/>
          <a:ext cx="0" cy="0"/>
          <a:chOff x="0" y="0"/>
          <a:chExt cx="0" cy="0"/>
        </a:xfrm>
      </p:grpSpPr>
      <p:sp>
        <p:nvSpPr>
          <p:cNvPr id="2" name="Titel 1"/>
          <p:cNvSpPr>
            <a:spLocks noGrp="1"/>
          </p:cNvSpPr>
          <p:nvPr>
            <p:ph type="title"/>
          </p:nvPr>
        </p:nvSpPr>
        <p:spPr>
          <a:xfrm>
            <a:off x="7632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7635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609840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32842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64802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10"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chemeClr val="bg1"/>
          </a:solidFill>
        </p:spPr>
        <p:txBody>
          <a:bodyPr wrap="square" lIns="0" tIns="0" rIns="0" bIns="0" rtlCol="0"/>
          <a:lstStyle/>
          <a:p>
            <a:endParaRPr/>
          </a:p>
        </p:txBody>
      </p:sp>
      <p:sp>
        <p:nvSpPr>
          <p:cNvPr id="11"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chemeClr val="bg1"/>
          </a:solidFill>
        </p:spPr>
        <p:txBody>
          <a:bodyPr wrap="square" lIns="0" tIns="0" rIns="0" bIns="0" rtlCol="0"/>
          <a:lstStyle/>
          <a:p>
            <a:endParaRPr/>
          </a:p>
        </p:txBody>
      </p:sp>
    </p:spTree>
    <p:extLst>
      <p:ext uri="{BB962C8B-B14F-4D97-AF65-F5344CB8AC3E}">
        <p14:creationId xmlns:p14="http://schemas.microsoft.com/office/powerpoint/2010/main" val="1171972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sside 3-spaltet - Venstre">
    <p:spTree>
      <p:nvGrpSpPr>
        <p:cNvPr id="1" name=""/>
        <p:cNvGrpSpPr/>
        <p:nvPr/>
      </p:nvGrpSpPr>
      <p:grpSpPr>
        <a:xfrm>
          <a:off x="0" y="0"/>
          <a:ext cx="0" cy="0"/>
          <a:chOff x="0" y="0"/>
          <a:chExt cx="0" cy="0"/>
        </a:xfrm>
      </p:grpSpPr>
      <p:sp>
        <p:nvSpPr>
          <p:cNvPr id="2" name="Titel 1"/>
          <p:cNvSpPr>
            <a:spLocks noGrp="1"/>
          </p:cNvSpPr>
          <p:nvPr>
            <p:ph type="title"/>
          </p:nvPr>
        </p:nvSpPr>
        <p:spPr>
          <a:xfrm>
            <a:off x="3671900" y="663538"/>
            <a:ext cx="4889293" cy="986182"/>
          </a:xfrm>
        </p:spPr>
        <p:txBody>
          <a:bodyPr/>
          <a:lstStyle>
            <a:lvl1pPr>
              <a:defRPr>
                <a:solidFill>
                  <a:schemeClr val="accent1"/>
                </a:solidFill>
              </a:defRPr>
            </a:lvl1pPr>
          </a:lstStyle>
          <a:p>
            <a:r>
              <a:rPr lang="da-DK"/>
              <a:t>Klik for at redigere i master</a:t>
            </a:r>
          </a:p>
        </p:txBody>
      </p:sp>
      <p:sp>
        <p:nvSpPr>
          <p:cNvPr id="4" name="Pladsholder til tekst 5"/>
          <p:cNvSpPr>
            <a:spLocks noGrp="1"/>
          </p:cNvSpPr>
          <p:nvPr>
            <p:ph type="body" sz="quarter" idx="11"/>
          </p:nvPr>
        </p:nvSpPr>
        <p:spPr>
          <a:xfrm>
            <a:off x="3672287"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Baggrund">
            <a:extLst>
              <a:ext uri="{C183D7F6-B498-43B3-948B-1728B52AA6E4}">
                <adec:decorative xmlns:adec="http://schemas.microsoft.com/office/drawing/2017/decorative" val="1"/>
              </a:ext>
            </a:extLst>
          </p:cNvPr>
          <p:cNvSpPr/>
          <p:nvPr userDrawn="1"/>
        </p:nvSpPr>
        <p:spPr>
          <a:xfrm>
            <a:off x="0" y="0"/>
            <a:ext cx="30456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Pladsholder til tekst 5"/>
          <p:cNvSpPr>
            <a:spLocks noGrp="1"/>
          </p:cNvSpPr>
          <p:nvPr>
            <p:ph type="body" sz="quarter" idx="12"/>
          </p:nvPr>
        </p:nvSpPr>
        <p:spPr>
          <a:xfrm>
            <a:off x="6192940" y="1816100"/>
            <a:ext cx="2368253" cy="2592388"/>
          </a:xfrm>
          <a:prstGeom prst="rect">
            <a:avLst/>
          </a:prstGeom>
        </p:spPr>
        <p:txBody>
          <a:bodyPr lIns="0" tIns="0" rIns="0" bIns="0"/>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9" name="Pladsholder til tekst 5"/>
          <p:cNvSpPr>
            <a:spLocks noGrp="1"/>
          </p:cNvSpPr>
          <p:nvPr>
            <p:ph type="body" sz="quarter" idx="13"/>
          </p:nvPr>
        </p:nvSpPr>
        <p:spPr>
          <a:xfrm>
            <a:off x="381812" y="663538"/>
            <a:ext cx="2368253" cy="3763156"/>
          </a:xfrm>
          <a:prstGeom prst="rect">
            <a:avLst/>
          </a:prstGeom>
        </p:spPr>
        <p:txBody>
          <a:bodyPr lIns="0" tIns="0" rIns="0" bIns="0"/>
          <a:lstStyle>
            <a:lvl1pPr algn="ctr">
              <a:defRPr>
                <a:solidFill>
                  <a:schemeClr val="bg1"/>
                </a:solidFill>
                <a:latin typeface="Georgia" panose="02040502050405020303" pitchFamily="18" charset="0"/>
              </a:defRPr>
            </a:lvl1pPr>
            <a:lvl2pPr algn="ctr">
              <a:defRPr>
                <a:solidFill>
                  <a:schemeClr val="bg1"/>
                </a:solidFill>
                <a:latin typeface="Georgia" panose="02040502050405020303" pitchFamily="18" charset="0"/>
              </a:defRPr>
            </a:lvl2pPr>
            <a:lvl3pPr algn="ctr">
              <a:defRPr>
                <a:solidFill>
                  <a:schemeClr val="bg1"/>
                </a:solidFill>
                <a:latin typeface="Georgia" panose="02040502050405020303" pitchFamily="18" charset="0"/>
              </a:defRPr>
            </a:lvl3pPr>
            <a:lvl4pPr algn="ctr">
              <a:defRPr>
                <a:solidFill>
                  <a:schemeClr val="bg1"/>
                </a:solidFill>
                <a:latin typeface="Georgia" panose="02040502050405020303" pitchFamily="18" charset="0"/>
              </a:defRPr>
            </a:lvl4pPr>
            <a:lvl5pPr algn="ctr">
              <a:defRPr>
                <a:solidFill>
                  <a:schemeClr val="bg1"/>
                </a:solidFill>
                <a:latin typeface="Georgia" panose="02040502050405020303" pitchFamily="18" charset="0"/>
              </a:defRPr>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7093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763200" y="663538"/>
            <a:ext cx="7488758" cy="986182"/>
          </a:xfrm>
          <a:prstGeom prst="rect">
            <a:avLst/>
          </a:prstGeom>
        </p:spPr>
        <p:txBody>
          <a:bodyPr vert="horz" lIns="0" tIns="0" rIns="0" bIns="0" rtlCol="0" anchor="t" anchorCtr="0">
            <a:noAutofit/>
          </a:bodyPr>
          <a:lstStyle/>
          <a:p>
            <a:r>
              <a:rPr lang="da-DK" noProof="0" err="1"/>
              <a:t>Click</a:t>
            </a:r>
            <a:r>
              <a:rPr lang="da-DK" noProof="0"/>
              <a:t> to </a:t>
            </a:r>
            <a:r>
              <a:rPr lang="da-DK" noProof="0" err="1"/>
              <a:t>edit</a:t>
            </a:r>
            <a:r>
              <a:rPr lang="da-DK" noProof="0"/>
              <a:t> Master </a:t>
            </a:r>
            <a:r>
              <a:rPr lang="da-DK" noProof="0" err="1"/>
              <a:t>title</a:t>
            </a:r>
            <a:r>
              <a:rPr lang="da-DK" noProof="0"/>
              <a:t> </a:t>
            </a:r>
            <a:r>
              <a:rPr lang="da-DK" noProof="0" err="1"/>
              <a:t>style</a:t>
            </a:r>
            <a:endParaRPr lang="da-DK" noProof="0"/>
          </a:p>
        </p:txBody>
      </p:sp>
      <p:sp>
        <p:nvSpPr>
          <p:cNvPr id="5" name="Tekstboks 4"/>
          <p:cNvSpPr txBox="1"/>
          <p:nvPr userDrawn="1"/>
        </p:nvSpPr>
        <p:spPr>
          <a:xfrm>
            <a:off x="1259632" y="4782627"/>
            <a:ext cx="1900588" cy="138499"/>
          </a:xfrm>
          <a:prstGeom prst="rect">
            <a:avLst/>
          </a:prstGeom>
          <a:noFill/>
        </p:spPr>
        <p:txBody>
          <a:bodyPr wrap="square" lIns="0" tIns="0" rIns="0" bIns="0" rtlCol="0">
            <a:spAutoFit/>
          </a:bodyPr>
          <a:lstStyle/>
          <a:p>
            <a:r>
              <a:rPr lang="da-DK" sz="900" b="0" noProof="0">
                <a:solidFill>
                  <a:srgbClr val="000000"/>
                </a:solidFill>
                <a:latin typeface="Georgia" panose="02040502050405020303" pitchFamily="18" charset="0"/>
                <a:cs typeface="Arial Bold"/>
              </a:rPr>
              <a:t>Københavns Professionshøjskole</a:t>
            </a:r>
          </a:p>
        </p:txBody>
      </p:sp>
      <p:sp>
        <p:nvSpPr>
          <p:cNvPr id="13" name="bk object 16">
            <a:extLst>
              <a:ext uri="{C183D7F6-B498-43B3-948B-1728B52AA6E4}">
                <adec:decorative xmlns:adec="http://schemas.microsoft.com/office/drawing/2017/decorative" val="1"/>
              </a:ext>
            </a:extLst>
          </p:cNvPr>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5" name="bk object 17">
            <a:extLst>
              <a:ext uri="{C183D7F6-B498-43B3-948B-1728B52AA6E4}">
                <adec:decorative xmlns:adec="http://schemas.microsoft.com/office/drawing/2017/decorative" val="1"/>
              </a:ext>
            </a:extLst>
          </p:cNvPr>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54" r:id="rId1"/>
    <p:sldLayoutId id="2147483653" r:id="rId2"/>
    <p:sldLayoutId id="2147483661" r:id="rId3"/>
    <p:sldLayoutId id="2147483650" r:id="rId4"/>
    <p:sldLayoutId id="2147483662" r:id="rId5"/>
    <p:sldLayoutId id="2147483699" r:id="rId6"/>
    <p:sldLayoutId id="2147483700" r:id="rId7"/>
    <p:sldLayoutId id="2147483701" r:id="rId8"/>
    <p:sldLayoutId id="2147483702" r:id="rId9"/>
    <p:sldLayoutId id="2147483703" r:id="rId10"/>
    <p:sldLayoutId id="2147483704" r:id="rId11"/>
    <p:sldLayoutId id="2147483705" r:id="rId12"/>
    <p:sldLayoutId id="2147483707" r:id="rId13"/>
    <p:sldLayoutId id="2147483708" r:id="rId14"/>
    <p:sldLayoutId id="2147483706" r:id="rId15"/>
  </p:sldLayoutIdLst>
  <p:hf hdr="0"/>
  <p:txStyles>
    <p:titleStyle>
      <a:lvl1pPr algn="l" defTabSz="457200" rtl="0" eaLnBrk="1" latinLnBrk="0" hangingPunct="1">
        <a:lnSpc>
          <a:spcPct val="90000"/>
        </a:lnSpc>
        <a:spcBef>
          <a:spcPct val="0"/>
        </a:spcBef>
        <a:buNone/>
        <a:defRPr sz="3000" b="1" kern="1200" cap="none" baseline="0">
          <a:solidFill>
            <a:schemeClr val="accent1"/>
          </a:solidFill>
          <a:latin typeface="+mn-lt"/>
          <a:ea typeface="+mj-ea"/>
          <a:cs typeface="Arial" pitchFamily="34" charset="0"/>
        </a:defRPr>
      </a:lvl1pPr>
    </p:titleStyle>
    <p:body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title"/>
          </p:nvPr>
        </p:nvSpPr>
        <p:spPr>
          <a:xfrm>
            <a:off x="763200" y="663538"/>
            <a:ext cx="7488758" cy="986182"/>
          </a:xfrm>
          <a:prstGeom prst="rect">
            <a:avLst/>
          </a:prstGeom>
        </p:spPr>
        <p:txBody>
          <a:bodyPr vert="horz" lIns="0" tIns="0" rIns="0" bIns="0" rtlCol="0" anchor="t" anchorCtr="0">
            <a:noAutofit/>
          </a:bodyPr>
          <a:lstStyle/>
          <a:p>
            <a:r>
              <a:rPr lang="da-DK" noProof="0" err="1"/>
              <a:t>Click</a:t>
            </a:r>
            <a:r>
              <a:rPr lang="da-DK" noProof="0"/>
              <a:t> to </a:t>
            </a:r>
            <a:r>
              <a:rPr lang="da-DK" noProof="0" err="1"/>
              <a:t>edit</a:t>
            </a:r>
            <a:r>
              <a:rPr lang="da-DK" noProof="0"/>
              <a:t> Master </a:t>
            </a:r>
            <a:r>
              <a:rPr lang="da-DK" noProof="0" err="1"/>
              <a:t>title</a:t>
            </a:r>
            <a:r>
              <a:rPr lang="da-DK" noProof="0"/>
              <a:t> </a:t>
            </a:r>
            <a:r>
              <a:rPr lang="da-DK" noProof="0" err="1"/>
              <a:t>style</a:t>
            </a:r>
            <a:endParaRPr lang="da-DK" noProof="0"/>
          </a:p>
        </p:txBody>
      </p:sp>
      <p:sp>
        <p:nvSpPr>
          <p:cNvPr id="5" name="Tekstboks 4"/>
          <p:cNvSpPr txBox="1"/>
          <p:nvPr userDrawn="1"/>
        </p:nvSpPr>
        <p:spPr>
          <a:xfrm>
            <a:off x="1259632" y="4782627"/>
            <a:ext cx="1900588" cy="138499"/>
          </a:xfrm>
          <a:prstGeom prst="rect">
            <a:avLst/>
          </a:prstGeom>
          <a:noFill/>
        </p:spPr>
        <p:txBody>
          <a:bodyPr wrap="square" lIns="0" tIns="0" rIns="0" bIns="0" rtlCol="0">
            <a:spAutoFit/>
          </a:bodyPr>
          <a:lstStyle/>
          <a:p>
            <a:r>
              <a:rPr lang="da-DK" sz="900" b="0" noProof="0">
                <a:solidFill>
                  <a:srgbClr val="000000"/>
                </a:solidFill>
                <a:latin typeface="Georgia" panose="02040502050405020303" pitchFamily="18" charset="0"/>
                <a:cs typeface="Arial Bold"/>
              </a:rPr>
              <a:t>Københavns Professionshøjskole</a:t>
            </a:r>
          </a:p>
        </p:txBody>
      </p:sp>
      <p:sp>
        <p:nvSpPr>
          <p:cNvPr id="13" name="bk object 16"/>
          <p:cNvSpPr/>
          <p:nvPr userDrawn="1"/>
        </p:nvSpPr>
        <p:spPr>
          <a:xfrm>
            <a:off x="8712460" y="4775528"/>
            <a:ext cx="135456" cy="162016"/>
          </a:xfrm>
          <a:custGeom>
            <a:avLst/>
            <a:gdLst/>
            <a:ahLst/>
            <a:cxnLst/>
            <a:rect l="l" t="t" r="r" b="b"/>
            <a:pathLst>
              <a:path w="297815" h="356234">
                <a:moveTo>
                  <a:pt x="171188" y="0"/>
                </a:moveTo>
                <a:lnTo>
                  <a:pt x="0" y="0"/>
                </a:lnTo>
                <a:lnTo>
                  <a:pt x="0" y="356010"/>
                </a:lnTo>
                <a:lnTo>
                  <a:pt x="45433" y="356010"/>
                </a:lnTo>
                <a:lnTo>
                  <a:pt x="45433" y="220862"/>
                </a:lnTo>
                <a:lnTo>
                  <a:pt x="171188" y="220862"/>
                </a:lnTo>
                <a:lnTo>
                  <a:pt x="223635" y="212905"/>
                </a:lnTo>
                <a:lnTo>
                  <a:pt x="263461" y="190441"/>
                </a:lnTo>
                <a:lnTo>
                  <a:pt x="270906" y="180182"/>
                </a:lnTo>
                <a:lnTo>
                  <a:pt x="45433" y="180182"/>
                </a:lnTo>
                <a:lnTo>
                  <a:pt x="45433" y="40679"/>
                </a:lnTo>
                <a:lnTo>
                  <a:pt x="270898" y="40679"/>
                </a:lnTo>
                <a:lnTo>
                  <a:pt x="263461" y="30429"/>
                </a:lnTo>
                <a:lnTo>
                  <a:pt x="223635" y="7959"/>
                </a:lnTo>
                <a:lnTo>
                  <a:pt x="171188" y="0"/>
                </a:lnTo>
                <a:close/>
              </a:path>
              <a:path w="297815" h="356234">
                <a:moveTo>
                  <a:pt x="270898" y="40679"/>
                </a:moveTo>
                <a:lnTo>
                  <a:pt x="166277" y="40679"/>
                </a:lnTo>
                <a:lnTo>
                  <a:pt x="202912" y="45504"/>
                </a:lnTo>
                <a:lnTo>
                  <a:pt x="229359" y="59360"/>
                </a:lnTo>
                <a:lnTo>
                  <a:pt x="245393" y="81315"/>
                </a:lnTo>
                <a:lnTo>
                  <a:pt x="250788" y="110436"/>
                </a:lnTo>
                <a:lnTo>
                  <a:pt x="245421" y="139556"/>
                </a:lnTo>
                <a:lnTo>
                  <a:pt x="229434" y="161506"/>
                </a:lnTo>
                <a:lnTo>
                  <a:pt x="202996" y="175359"/>
                </a:lnTo>
                <a:lnTo>
                  <a:pt x="166277" y="180182"/>
                </a:lnTo>
                <a:lnTo>
                  <a:pt x="270906" y="180182"/>
                </a:lnTo>
                <a:lnTo>
                  <a:pt x="288757" y="155581"/>
                </a:lnTo>
                <a:lnTo>
                  <a:pt x="297613" y="110436"/>
                </a:lnTo>
                <a:lnTo>
                  <a:pt x="288757" y="65293"/>
                </a:lnTo>
                <a:lnTo>
                  <a:pt x="270898" y="40679"/>
                </a:lnTo>
                <a:close/>
              </a:path>
            </a:pathLst>
          </a:custGeom>
          <a:solidFill>
            <a:srgbClr val="000000"/>
          </a:solidFill>
        </p:spPr>
        <p:txBody>
          <a:bodyPr wrap="square" lIns="0" tIns="0" rIns="0" bIns="0" rtlCol="0"/>
          <a:lstStyle/>
          <a:p>
            <a:endParaRPr/>
          </a:p>
        </p:txBody>
      </p:sp>
      <p:sp>
        <p:nvSpPr>
          <p:cNvPr id="15" name="bk object 17"/>
          <p:cNvSpPr/>
          <p:nvPr userDrawn="1"/>
        </p:nvSpPr>
        <p:spPr>
          <a:xfrm>
            <a:off x="8539211" y="4775527"/>
            <a:ext cx="144409" cy="162016"/>
          </a:xfrm>
          <a:custGeom>
            <a:avLst/>
            <a:gdLst/>
            <a:ahLst/>
            <a:cxnLst/>
            <a:rect l="l" t="t" r="r" b="b"/>
            <a:pathLst>
              <a:path w="317500" h="356234">
                <a:moveTo>
                  <a:pt x="123137" y="0"/>
                </a:moveTo>
                <a:lnTo>
                  <a:pt x="15507" y="0"/>
                </a:lnTo>
                <a:lnTo>
                  <a:pt x="15507" y="9978"/>
                </a:lnTo>
                <a:lnTo>
                  <a:pt x="33489" y="13227"/>
                </a:lnTo>
                <a:lnTo>
                  <a:pt x="49720" y="21106"/>
                </a:lnTo>
                <a:lnTo>
                  <a:pt x="65960" y="34424"/>
                </a:lnTo>
                <a:lnTo>
                  <a:pt x="83966" y="53987"/>
                </a:lnTo>
                <a:lnTo>
                  <a:pt x="174005" y="160141"/>
                </a:lnTo>
                <a:lnTo>
                  <a:pt x="58992" y="295456"/>
                </a:lnTo>
                <a:lnTo>
                  <a:pt x="41563" y="315749"/>
                </a:lnTo>
                <a:lnTo>
                  <a:pt x="26524" y="331660"/>
                </a:lnTo>
                <a:lnTo>
                  <a:pt x="12970" y="342246"/>
                </a:lnTo>
                <a:lnTo>
                  <a:pt x="0" y="346565"/>
                </a:lnTo>
                <a:lnTo>
                  <a:pt x="0" y="356010"/>
                </a:lnTo>
                <a:lnTo>
                  <a:pt x="67003" y="356010"/>
                </a:lnTo>
                <a:lnTo>
                  <a:pt x="199575" y="198894"/>
                </a:lnTo>
                <a:lnTo>
                  <a:pt x="206983" y="190369"/>
                </a:lnTo>
                <a:lnTo>
                  <a:pt x="213221" y="184804"/>
                </a:lnTo>
                <a:lnTo>
                  <a:pt x="219541" y="181609"/>
                </a:lnTo>
                <a:lnTo>
                  <a:pt x="227197" y="180193"/>
                </a:lnTo>
                <a:lnTo>
                  <a:pt x="276190" y="180193"/>
                </a:lnTo>
                <a:lnTo>
                  <a:pt x="276190" y="165754"/>
                </a:lnTo>
                <a:lnTo>
                  <a:pt x="227197" y="165754"/>
                </a:lnTo>
                <a:lnTo>
                  <a:pt x="214717" y="163693"/>
                </a:lnTo>
                <a:lnTo>
                  <a:pt x="181429" y="141702"/>
                </a:lnTo>
                <a:lnTo>
                  <a:pt x="110656" y="57024"/>
                </a:lnTo>
                <a:lnTo>
                  <a:pt x="98363" y="32082"/>
                </a:lnTo>
                <a:lnTo>
                  <a:pt x="100002" y="23475"/>
                </a:lnTo>
                <a:lnTo>
                  <a:pt x="104797" y="16562"/>
                </a:lnTo>
                <a:lnTo>
                  <a:pt x="112569" y="11883"/>
                </a:lnTo>
                <a:lnTo>
                  <a:pt x="123137" y="9978"/>
                </a:lnTo>
                <a:lnTo>
                  <a:pt x="123137" y="0"/>
                </a:lnTo>
                <a:close/>
              </a:path>
              <a:path w="317500" h="356234">
                <a:moveTo>
                  <a:pt x="276190" y="180193"/>
                </a:moveTo>
                <a:lnTo>
                  <a:pt x="230757" y="180193"/>
                </a:lnTo>
                <a:lnTo>
                  <a:pt x="230757" y="299456"/>
                </a:lnTo>
                <a:lnTo>
                  <a:pt x="229087" y="319602"/>
                </a:lnTo>
                <a:lnTo>
                  <a:pt x="222888" y="333514"/>
                </a:lnTo>
                <a:lnTo>
                  <a:pt x="210375" y="342042"/>
                </a:lnTo>
                <a:lnTo>
                  <a:pt x="189763" y="346031"/>
                </a:lnTo>
                <a:lnTo>
                  <a:pt x="189763" y="356010"/>
                </a:lnTo>
                <a:lnTo>
                  <a:pt x="317173" y="356010"/>
                </a:lnTo>
                <a:lnTo>
                  <a:pt x="317173" y="346031"/>
                </a:lnTo>
                <a:lnTo>
                  <a:pt x="296563" y="342042"/>
                </a:lnTo>
                <a:lnTo>
                  <a:pt x="284054" y="333514"/>
                </a:lnTo>
                <a:lnTo>
                  <a:pt x="277858" y="319602"/>
                </a:lnTo>
                <a:lnTo>
                  <a:pt x="276190" y="299456"/>
                </a:lnTo>
                <a:lnTo>
                  <a:pt x="276190" y="180193"/>
                </a:lnTo>
                <a:close/>
              </a:path>
              <a:path w="317500" h="356234">
                <a:moveTo>
                  <a:pt x="317173" y="0"/>
                </a:moveTo>
                <a:lnTo>
                  <a:pt x="189763" y="0"/>
                </a:lnTo>
                <a:lnTo>
                  <a:pt x="189763" y="9978"/>
                </a:lnTo>
                <a:lnTo>
                  <a:pt x="210375" y="13968"/>
                </a:lnTo>
                <a:lnTo>
                  <a:pt x="222888" y="22496"/>
                </a:lnTo>
                <a:lnTo>
                  <a:pt x="229087" y="36412"/>
                </a:lnTo>
                <a:lnTo>
                  <a:pt x="230757" y="56563"/>
                </a:lnTo>
                <a:lnTo>
                  <a:pt x="230757" y="165754"/>
                </a:lnTo>
                <a:lnTo>
                  <a:pt x="276190" y="165754"/>
                </a:lnTo>
                <a:lnTo>
                  <a:pt x="276190" y="56563"/>
                </a:lnTo>
                <a:lnTo>
                  <a:pt x="277858" y="36412"/>
                </a:lnTo>
                <a:lnTo>
                  <a:pt x="284054" y="22496"/>
                </a:lnTo>
                <a:lnTo>
                  <a:pt x="296563" y="13968"/>
                </a:lnTo>
                <a:lnTo>
                  <a:pt x="317173" y="9978"/>
                </a:lnTo>
                <a:lnTo>
                  <a:pt x="317173" y="0"/>
                </a:lnTo>
                <a:close/>
              </a:path>
            </a:pathLst>
          </a:custGeom>
          <a:solidFill>
            <a:srgbClr val="000000"/>
          </a:solidFill>
        </p:spPr>
        <p:txBody>
          <a:bodyPr wrap="square" lIns="0" tIns="0" rIns="0" bIns="0" rtlCol="0"/>
          <a:lstStyle/>
          <a:p>
            <a:endParaRPr/>
          </a:p>
        </p:txBody>
      </p:sp>
      <p:sp>
        <p:nvSpPr>
          <p:cNvPr id="6" name="Tekstfelt 5"/>
          <p:cNvSpPr txBox="1"/>
          <p:nvPr userDrawn="1"/>
        </p:nvSpPr>
        <p:spPr>
          <a:xfrm>
            <a:off x="763200" y="4782627"/>
            <a:ext cx="424424" cy="138499"/>
          </a:xfrm>
          <a:prstGeom prst="rect">
            <a:avLst/>
          </a:prstGeom>
          <a:noFill/>
        </p:spPr>
        <p:txBody>
          <a:bodyPr wrap="square" lIns="0" tIns="0" rIns="0" bIns="0" rtlCol="0">
            <a:spAutoFit/>
          </a:bodyPr>
          <a:lstStyle/>
          <a:p>
            <a:fld id="{5336F107-9AFD-4B73-BA88-5B99619BFCA3}" type="slidenum">
              <a:rPr lang="da-DK" sz="900" b="0" noProof="0" smtClean="0">
                <a:solidFill>
                  <a:schemeClr val="tx1"/>
                </a:solidFill>
                <a:latin typeface="Georgia" panose="02040502050405020303" pitchFamily="18" charset="0"/>
                <a:cs typeface="Arial Bold"/>
              </a:rPr>
              <a:t>‹nr.›</a:t>
            </a:fld>
            <a:endParaRPr lang="da-DK" sz="900" b="0" noProof="0">
              <a:solidFill>
                <a:schemeClr val="tx1"/>
              </a:solidFill>
              <a:latin typeface="Georgia" panose="02040502050405020303" pitchFamily="18" charset="0"/>
              <a:cs typeface="Arial Bold"/>
            </a:endParaRPr>
          </a:p>
        </p:txBody>
      </p:sp>
    </p:spTree>
    <p:extLst>
      <p:ext uri="{BB962C8B-B14F-4D97-AF65-F5344CB8AC3E}">
        <p14:creationId xmlns:p14="http://schemas.microsoft.com/office/powerpoint/2010/main" val="42055133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hdr="0"/>
  <p:txStyles>
    <p:titleStyle>
      <a:lvl1pPr algn="l" defTabSz="457200" rtl="0" eaLnBrk="1" latinLnBrk="0" hangingPunct="1">
        <a:lnSpc>
          <a:spcPct val="90000"/>
        </a:lnSpc>
        <a:spcBef>
          <a:spcPct val="0"/>
        </a:spcBef>
        <a:buNone/>
        <a:defRPr sz="3000" b="1" kern="1200" cap="none" baseline="0">
          <a:solidFill>
            <a:schemeClr val="accent1"/>
          </a:solidFill>
          <a:latin typeface="+mn-lt"/>
          <a:ea typeface="+mj-ea"/>
          <a:cs typeface="Arial" pitchFamily="34" charset="0"/>
        </a:defRPr>
      </a:lvl1pPr>
    </p:titleStyle>
    <p:bodyStyle>
      <a:lvl1pPr marL="0" indent="0" algn="l" defTabSz="457200" rtl="0" eaLnBrk="1" latinLnBrk="0" hangingPunct="1">
        <a:spcBef>
          <a:spcPts val="0"/>
        </a:spcBef>
        <a:spcAft>
          <a:spcPts val="600"/>
        </a:spcAft>
        <a:buClr>
          <a:schemeClr val="tx1"/>
        </a:buClr>
        <a:buFont typeface="Arial" panose="020B0604020202020204" pitchFamily="34" charset="0"/>
        <a:buNone/>
        <a:defRPr sz="1600" kern="1200">
          <a:solidFill>
            <a:schemeClr val="tx1"/>
          </a:solidFill>
          <a:latin typeface="+mn-lt"/>
          <a:ea typeface="+mn-ea"/>
          <a:cs typeface="Arial" pitchFamily="34" charset="0"/>
        </a:defRPr>
      </a:lvl1pPr>
      <a:lvl2pPr marL="180975"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2pPr>
      <a:lvl3pPr marL="361950"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3pPr>
      <a:lvl4pPr marL="534988"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4pPr>
      <a:lvl5pPr marL="715963" indent="0" algn="l" defTabSz="457200" rtl="0" eaLnBrk="1" latinLnBrk="0" hangingPunct="1">
        <a:spcBef>
          <a:spcPts val="0"/>
        </a:spcBef>
        <a:spcAft>
          <a:spcPts val="600"/>
        </a:spcAft>
        <a:buClr>
          <a:schemeClr val="tx1"/>
        </a:buClr>
        <a:buFont typeface="Wingdings" pitchFamily="2" charset="2"/>
        <a:buNone/>
        <a:defRPr sz="16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www.artificialmind.ai/projects/the-caring-machine"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craiyon.com/" TargetMode="External"/><Relationship Id="rId2" Type="http://schemas.openxmlformats.org/officeDocument/2006/relationships/hyperlink" Target="https://m365.cloud.microsoft/chat/" TargetMode="Externa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hyperlink" Target="https://deepai.org/machine-learning-model/text2img" TargetMode="External"/><Relationship Id="rId4" Type="http://schemas.openxmlformats.org/officeDocument/2006/relationships/hyperlink" Target="https://image-generator.com/ai-image-generato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artificialmind.ai/projects/the-caring-machine" TargetMode="Externa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customXml" Target="../ink/ink2.xml"/><Relationship Id="rId5" Type="http://schemas.openxmlformats.org/officeDocument/2006/relationships/image" Target="../media/image13.png"/><Relationship Id="rId4" Type="http://schemas.openxmlformats.org/officeDocument/2006/relationships/customXml" Target="../ink/ink1.xml"/><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customXml" Target="../ink/ink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ying on a table with a hose&#10;&#10;AI-generated content may be incorrect.">
            <a:extLst>
              <a:ext uri="{FF2B5EF4-FFF2-40B4-BE49-F238E27FC236}">
                <a16:creationId xmlns:a16="http://schemas.microsoft.com/office/drawing/2014/main" id="{0D9C8CA1-6764-6B70-D7BC-F6EE2CE25BF1}"/>
              </a:ext>
            </a:extLst>
          </p:cNvPr>
          <p:cNvPicPr>
            <a:picLocks noChangeAspect="1"/>
          </p:cNvPicPr>
          <p:nvPr/>
        </p:nvPicPr>
        <p:blipFill>
          <a:blip r:embed="rId3"/>
          <a:srcRect b="21875"/>
          <a:stretch/>
        </p:blipFill>
        <p:spPr>
          <a:xfrm>
            <a:off x="20" y="10"/>
            <a:ext cx="9143980" cy="5143490"/>
          </a:xfrm>
          <a:prstGeom prst="rect">
            <a:avLst/>
          </a:prstGeom>
          <a:noFill/>
        </p:spPr>
      </p:pic>
      <p:sp>
        <p:nvSpPr>
          <p:cNvPr id="3" name="TextBox 2">
            <a:extLst>
              <a:ext uri="{FF2B5EF4-FFF2-40B4-BE49-F238E27FC236}">
                <a16:creationId xmlns:a16="http://schemas.microsoft.com/office/drawing/2014/main" id="{B185F15C-6704-E76A-923A-FFD30F31C312}"/>
              </a:ext>
            </a:extLst>
          </p:cNvPr>
          <p:cNvSpPr txBox="1"/>
          <p:nvPr/>
        </p:nvSpPr>
        <p:spPr>
          <a:xfrm>
            <a:off x="194458" y="112598"/>
            <a:ext cx="3421578"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Faraday chair</a:t>
            </a:r>
          </a:p>
          <a:p>
            <a:r>
              <a:rPr lang="en-US" sz="2000" dirty="0">
                <a:cs typeface="Arial"/>
              </a:rPr>
              <a:t>(Dunne &amp; Raby)</a:t>
            </a:r>
          </a:p>
        </p:txBody>
      </p:sp>
    </p:spTree>
    <p:extLst>
      <p:ext uri="{BB962C8B-B14F-4D97-AF65-F5344CB8AC3E}">
        <p14:creationId xmlns:p14="http://schemas.microsoft.com/office/powerpoint/2010/main" val="425143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06B94-1E76-7211-8BCD-8F43E542BD1E}"/>
            </a:ext>
          </a:extLst>
        </p:cNvPr>
        <p:cNvGrpSpPr/>
        <p:nvPr/>
      </p:nvGrpSpPr>
      <p:grpSpPr>
        <a:xfrm>
          <a:off x="0" y="0"/>
          <a:ext cx="0" cy="0"/>
          <a:chOff x="0" y="0"/>
          <a:chExt cx="0" cy="0"/>
        </a:xfrm>
      </p:grpSpPr>
      <p:pic>
        <p:nvPicPr>
          <p:cNvPr id="4" name="Picture 3" descr="A person lying on a table with a hose&#10;&#10;AI-generated content may be incorrect.">
            <a:extLst>
              <a:ext uri="{FF2B5EF4-FFF2-40B4-BE49-F238E27FC236}">
                <a16:creationId xmlns:a16="http://schemas.microsoft.com/office/drawing/2014/main" id="{13F5EC56-0DC9-5C70-E7CD-231965AB6CED}"/>
              </a:ext>
            </a:extLst>
          </p:cNvPr>
          <p:cNvPicPr>
            <a:picLocks noChangeAspect="1"/>
          </p:cNvPicPr>
          <p:nvPr/>
        </p:nvPicPr>
        <p:blipFill>
          <a:blip r:embed="rId3"/>
          <a:srcRect b="21875"/>
          <a:stretch/>
        </p:blipFill>
        <p:spPr>
          <a:xfrm>
            <a:off x="2185821" y="1228363"/>
            <a:ext cx="6958179" cy="3915137"/>
          </a:xfrm>
          <a:prstGeom prst="rect">
            <a:avLst/>
          </a:prstGeom>
          <a:noFill/>
        </p:spPr>
      </p:pic>
      <p:sp>
        <p:nvSpPr>
          <p:cNvPr id="5" name="TextBox 4">
            <a:extLst>
              <a:ext uri="{FF2B5EF4-FFF2-40B4-BE49-F238E27FC236}">
                <a16:creationId xmlns:a16="http://schemas.microsoft.com/office/drawing/2014/main" id="{C711812E-A8B8-DF39-3D59-38C904594E32}"/>
              </a:ext>
            </a:extLst>
          </p:cNvPr>
          <p:cNvSpPr txBox="1"/>
          <p:nvPr/>
        </p:nvSpPr>
        <p:spPr>
          <a:xfrm>
            <a:off x="4058392" y="338745"/>
            <a:ext cx="408659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4">
                    <a:lumMod val="40000"/>
                    <a:lumOff val="60000"/>
                  </a:schemeClr>
                </a:solidFill>
                <a:latin typeface="-apple-system"/>
                <a:cs typeface="Arial Bold"/>
              </a:rPr>
              <a:t>Attacking the dogmas of contemporary consumer culture, Critical Design undermines the default notion of design as an affirmative, commercially-oriented practice that shies away from thorny ethical issues.</a:t>
            </a:r>
          </a:p>
        </p:txBody>
      </p:sp>
      <p:sp>
        <p:nvSpPr>
          <p:cNvPr id="6" name="TextBox 5">
            <a:extLst>
              <a:ext uri="{FF2B5EF4-FFF2-40B4-BE49-F238E27FC236}">
                <a16:creationId xmlns:a16="http://schemas.microsoft.com/office/drawing/2014/main" id="{786382D0-8C7B-9D66-0442-47DFC67271C7}"/>
              </a:ext>
            </a:extLst>
          </p:cNvPr>
          <p:cNvSpPr txBox="1"/>
          <p:nvPr/>
        </p:nvSpPr>
        <p:spPr>
          <a:xfrm>
            <a:off x="194458" y="246413"/>
            <a:ext cx="3421578"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t>Faraday chair</a:t>
            </a:r>
          </a:p>
          <a:p>
            <a:r>
              <a:rPr lang="en-US" sz="2800" dirty="0">
                <a:cs typeface="Arial"/>
              </a:rPr>
              <a:t>(Dunne &amp; Raby)</a:t>
            </a:r>
          </a:p>
        </p:txBody>
      </p:sp>
      <p:sp>
        <p:nvSpPr>
          <p:cNvPr id="3" name="TextBox 2">
            <a:extLst>
              <a:ext uri="{FF2B5EF4-FFF2-40B4-BE49-F238E27FC236}">
                <a16:creationId xmlns:a16="http://schemas.microsoft.com/office/drawing/2014/main" id="{E009E037-9933-6795-24F1-3D15AB4CEB9F}"/>
              </a:ext>
            </a:extLst>
          </p:cNvPr>
          <p:cNvSpPr txBox="1"/>
          <p:nvPr/>
        </p:nvSpPr>
        <p:spPr>
          <a:xfrm>
            <a:off x="194458" y="1704598"/>
            <a:ext cx="274319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600" b="1" dirty="0" err="1">
                <a:solidFill>
                  <a:schemeClr val="accent4">
                    <a:lumMod val="40000"/>
                    <a:lumOff val="60000"/>
                  </a:schemeClr>
                </a:solidFill>
                <a:cs typeface="Arial Bold"/>
              </a:rPr>
              <a:t>Angriber</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dogmer</a:t>
            </a:r>
            <a:endParaRPr lang="en-GB" sz="1600" b="1" dirty="0">
              <a:solidFill>
                <a:schemeClr val="accent4">
                  <a:lumMod val="40000"/>
                  <a:lumOff val="60000"/>
                </a:schemeClr>
              </a:solidFill>
              <a:cs typeface="Arial Bold"/>
            </a:endParaRPr>
          </a:p>
          <a:p>
            <a:pPr algn="l"/>
            <a:endParaRPr lang="en-GB" sz="1600" b="1" dirty="0">
              <a:solidFill>
                <a:schemeClr val="accent4">
                  <a:lumMod val="40000"/>
                  <a:lumOff val="60000"/>
                </a:schemeClr>
              </a:solidFill>
              <a:cs typeface="Arial Bold"/>
            </a:endParaRPr>
          </a:p>
          <a:p>
            <a:pPr algn="l"/>
            <a:r>
              <a:rPr lang="en-GB" sz="1600" b="1" dirty="0">
                <a:solidFill>
                  <a:schemeClr val="accent4">
                    <a:lumMod val="40000"/>
                    <a:lumOff val="60000"/>
                  </a:schemeClr>
                </a:solidFill>
                <a:cs typeface="Arial Bold"/>
              </a:rPr>
              <a:t>Tager </a:t>
            </a:r>
            <a:r>
              <a:rPr lang="en-GB" sz="1600" b="1" dirty="0" err="1">
                <a:solidFill>
                  <a:schemeClr val="accent4">
                    <a:lumMod val="40000"/>
                    <a:lumOff val="60000"/>
                  </a:schemeClr>
                </a:solidFill>
                <a:cs typeface="Arial Bold"/>
              </a:rPr>
              <a:t>tornede</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etiske</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spørgsmål</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på</a:t>
            </a:r>
            <a:r>
              <a:rPr lang="en-GB" sz="1600" b="1" dirty="0">
                <a:solidFill>
                  <a:schemeClr val="accent4">
                    <a:lumMod val="40000"/>
                    <a:lumOff val="60000"/>
                  </a:schemeClr>
                </a:solidFill>
                <a:cs typeface="Arial Bold"/>
              </a:rPr>
              <a:t> sig.</a:t>
            </a:r>
          </a:p>
          <a:p>
            <a:pPr algn="l"/>
            <a:endParaRPr lang="en-GB" sz="1600" b="1" dirty="0">
              <a:solidFill>
                <a:schemeClr val="accent4">
                  <a:lumMod val="40000"/>
                  <a:lumOff val="60000"/>
                </a:schemeClr>
              </a:solidFill>
              <a:cs typeface="Arial Bold"/>
            </a:endParaRPr>
          </a:p>
          <a:p>
            <a:pPr marL="285750" indent="-285750" algn="l">
              <a:buFontTx/>
              <a:buChar char="-"/>
            </a:pPr>
            <a:r>
              <a:rPr lang="en-GB" sz="1600" b="1" dirty="0" err="1">
                <a:solidFill>
                  <a:schemeClr val="accent4">
                    <a:lumMod val="40000"/>
                    <a:lumOff val="60000"/>
                  </a:schemeClr>
                </a:solidFill>
                <a:cs typeface="Arial Bold"/>
              </a:rPr>
              <a:t>Protreptikken</a:t>
            </a:r>
            <a:endParaRPr lang="en-GB" sz="1600" b="1" dirty="0">
              <a:solidFill>
                <a:schemeClr val="accent4">
                  <a:lumMod val="40000"/>
                  <a:lumOff val="60000"/>
                </a:schemeClr>
              </a:solidFill>
              <a:cs typeface="Arial Bold"/>
            </a:endParaRPr>
          </a:p>
          <a:p>
            <a:pPr marL="285750" indent="-285750" algn="l">
              <a:buFontTx/>
              <a:buChar char="-"/>
            </a:pPr>
            <a:r>
              <a:rPr lang="en-GB" sz="1600" b="1" dirty="0" err="1">
                <a:solidFill>
                  <a:schemeClr val="accent4">
                    <a:lumMod val="40000"/>
                    <a:lumOff val="60000"/>
                  </a:schemeClr>
                </a:solidFill>
                <a:cs typeface="Arial Bold"/>
              </a:rPr>
              <a:t>Noget</a:t>
            </a:r>
            <a:r>
              <a:rPr lang="en-GB" sz="1600" b="1" dirty="0">
                <a:solidFill>
                  <a:schemeClr val="accent4">
                    <a:lumMod val="40000"/>
                    <a:lumOff val="60000"/>
                  </a:schemeClr>
                </a:solidFill>
                <a:cs typeface="Arial Bold"/>
              </a:rPr>
              <a:t> det </a:t>
            </a:r>
            <a:r>
              <a:rPr lang="en-GB" sz="1600" b="1" dirty="0" err="1">
                <a:solidFill>
                  <a:schemeClr val="accent4">
                    <a:lumMod val="40000"/>
                    <a:lumOff val="60000"/>
                  </a:schemeClr>
                </a:solidFill>
                <a:cs typeface="Arial Bold"/>
              </a:rPr>
              <a:t>får</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os</a:t>
            </a:r>
            <a:r>
              <a:rPr lang="en-GB" sz="1600" b="1" dirty="0">
                <a:solidFill>
                  <a:schemeClr val="accent4">
                    <a:lumMod val="40000"/>
                    <a:lumOff val="60000"/>
                  </a:schemeClr>
                </a:solidFill>
                <a:cs typeface="Arial Bold"/>
              </a:rPr>
              <a:t> </a:t>
            </a:r>
            <a:r>
              <a:rPr lang="en-GB" sz="1600" b="1" dirty="0" err="1">
                <a:solidFill>
                  <a:schemeClr val="accent4">
                    <a:lumMod val="40000"/>
                    <a:lumOff val="60000"/>
                  </a:schemeClr>
                </a:solidFill>
                <a:cs typeface="Arial Bold"/>
              </a:rPr>
              <a:t>til</a:t>
            </a:r>
            <a:r>
              <a:rPr lang="en-GB" sz="1600" b="1" dirty="0">
                <a:solidFill>
                  <a:schemeClr val="accent4">
                    <a:lumMod val="40000"/>
                    <a:lumOff val="60000"/>
                  </a:schemeClr>
                </a:solidFill>
                <a:cs typeface="Arial Bold"/>
              </a:rPr>
              <a:t> at </a:t>
            </a:r>
            <a:r>
              <a:rPr lang="en-GB" sz="1600" b="1" dirty="0" err="1">
                <a:solidFill>
                  <a:schemeClr val="accent4">
                    <a:lumMod val="40000"/>
                    <a:lumOff val="60000"/>
                  </a:schemeClr>
                </a:solidFill>
                <a:cs typeface="Arial Bold"/>
              </a:rPr>
              <a:t>tænke</a:t>
            </a:r>
            <a:endParaRPr lang="en-GB" sz="1600" b="1" dirty="0">
              <a:solidFill>
                <a:schemeClr val="accent4">
                  <a:lumMod val="40000"/>
                  <a:lumOff val="60000"/>
                </a:schemeClr>
              </a:solidFill>
              <a:cs typeface="Arial Bold"/>
            </a:endParaRPr>
          </a:p>
          <a:p>
            <a:pPr algn="l"/>
            <a:endParaRPr lang="en-GB" sz="1600" b="1" dirty="0">
              <a:solidFill>
                <a:schemeClr val="accent4">
                  <a:lumMod val="40000"/>
                  <a:lumOff val="60000"/>
                </a:schemeClr>
              </a:solidFill>
              <a:cs typeface="Arial Bold"/>
            </a:endParaRPr>
          </a:p>
          <a:p>
            <a:pPr algn="l"/>
            <a:r>
              <a:rPr lang="en-GB" sz="1600" b="1" i="1" dirty="0" err="1">
                <a:solidFill>
                  <a:schemeClr val="accent4">
                    <a:lumMod val="40000"/>
                    <a:lumOff val="60000"/>
                  </a:schemeClr>
                </a:solidFill>
                <a:cs typeface="Arial Bold"/>
              </a:rPr>
              <a:t>Frigørelse</a:t>
            </a:r>
            <a:r>
              <a:rPr lang="en-GB" sz="1600" b="1" i="1" dirty="0">
                <a:solidFill>
                  <a:schemeClr val="accent4">
                    <a:lumMod val="40000"/>
                    <a:lumOff val="60000"/>
                  </a:schemeClr>
                </a:solidFill>
                <a:cs typeface="Arial Bold"/>
              </a:rPr>
              <a:t> </a:t>
            </a:r>
            <a:r>
              <a:rPr lang="en-GB" sz="1600" b="1" i="1" dirty="0" err="1">
                <a:solidFill>
                  <a:schemeClr val="accent4">
                    <a:lumMod val="40000"/>
                    <a:lumOff val="60000"/>
                  </a:schemeClr>
                </a:solidFill>
                <a:cs typeface="Arial Bold"/>
              </a:rPr>
              <a:t>i</a:t>
            </a:r>
            <a:r>
              <a:rPr lang="en-GB" sz="1600" b="1" i="1" dirty="0">
                <a:solidFill>
                  <a:schemeClr val="accent4">
                    <a:lumMod val="40000"/>
                    <a:lumOff val="60000"/>
                  </a:schemeClr>
                </a:solidFill>
                <a:cs typeface="Arial Bold"/>
              </a:rPr>
              <a:t> </a:t>
            </a:r>
            <a:r>
              <a:rPr lang="en-GB" sz="1600" b="1" i="1" dirty="0" err="1">
                <a:solidFill>
                  <a:schemeClr val="accent4">
                    <a:lumMod val="40000"/>
                    <a:lumOff val="60000"/>
                  </a:schemeClr>
                </a:solidFill>
                <a:cs typeface="Arial Bold"/>
              </a:rPr>
              <a:t>en</a:t>
            </a:r>
            <a:r>
              <a:rPr lang="en-GB" sz="1600" b="1" i="1" dirty="0">
                <a:solidFill>
                  <a:schemeClr val="accent4">
                    <a:lumMod val="40000"/>
                    <a:lumOff val="60000"/>
                  </a:schemeClr>
                </a:solidFill>
                <a:cs typeface="Arial Bold"/>
              </a:rPr>
              <a:t> gratis </a:t>
            </a:r>
            <a:r>
              <a:rPr lang="en-GB" sz="1600" b="1" i="1" dirty="0" err="1">
                <a:solidFill>
                  <a:schemeClr val="accent4">
                    <a:lumMod val="40000"/>
                    <a:lumOff val="60000"/>
                  </a:schemeClr>
                </a:solidFill>
                <a:cs typeface="Arial Bold"/>
              </a:rPr>
              <a:t>verden</a:t>
            </a:r>
            <a:r>
              <a:rPr lang="en-GB" sz="1600" b="1" i="1" dirty="0">
                <a:solidFill>
                  <a:schemeClr val="accent4">
                    <a:lumMod val="40000"/>
                    <a:lumOff val="60000"/>
                  </a:schemeClr>
                </a:solidFill>
                <a:cs typeface="Arial Bold"/>
              </a:rPr>
              <a:t>?</a:t>
            </a:r>
          </a:p>
        </p:txBody>
      </p:sp>
    </p:spTree>
    <p:extLst>
      <p:ext uri="{BB962C8B-B14F-4D97-AF65-F5344CB8AC3E}">
        <p14:creationId xmlns:p14="http://schemas.microsoft.com/office/powerpoint/2010/main" val="110349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BA9CC0-97C6-F6F7-BBC3-950E53C12611}"/>
              </a:ext>
            </a:extLst>
          </p:cNvPr>
          <p:cNvSpPr txBox="1"/>
          <p:nvPr/>
        </p:nvSpPr>
        <p:spPr>
          <a:xfrm>
            <a:off x="6867897" y="68044"/>
            <a:ext cx="17158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rgbClr val="111111"/>
                </a:solidFill>
                <a:latin typeface="-apple-system"/>
              </a:rPr>
              <a:t>"Noget der </a:t>
            </a:r>
            <a:r>
              <a:rPr lang="en-US" i="1" dirty="0" err="1">
                <a:solidFill>
                  <a:srgbClr val="111111"/>
                </a:solidFill>
                <a:latin typeface="-apple-system"/>
              </a:rPr>
              <a:t>får</a:t>
            </a:r>
            <a:r>
              <a:rPr lang="en-US" i="1" dirty="0">
                <a:solidFill>
                  <a:srgbClr val="111111"/>
                </a:solidFill>
                <a:latin typeface="-apple-system"/>
              </a:rPr>
              <a:t> </a:t>
            </a:r>
            <a:r>
              <a:rPr lang="en-US" i="1" dirty="0" err="1">
                <a:solidFill>
                  <a:srgbClr val="111111"/>
                </a:solidFill>
                <a:latin typeface="-apple-system"/>
              </a:rPr>
              <a:t>os</a:t>
            </a:r>
            <a:r>
              <a:rPr lang="en-US" i="1" dirty="0">
                <a:solidFill>
                  <a:srgbClr val="111111"/>
                </a:solidFill>
                <a:latin typeface="-apple-system"/>
              </a:rPr>
              <a:t> </a:t>
            </a:r>
            <a:r>
              <a:rPr lang="en-US" i="1" dirty="0" err="1">
                <a:solidFill>
                  <a:srgbClr val="111111"/>
                </a:solidFill>
                <a:latin typeface="-apple-system"/>
              </a:rPr>
              <a:t>til</a:t>
            </a:r>
            <a:r>
              <a:rPr lang="en-US" i="1" dirty="0">
                <a:solidFill>
                  <a:srgbClr val="111111"/>
                </a:solidFill>
                <a:latin typeface="-apple-system"/>
              </a:rPr>
              <a:t> at </a:t>
            </a:r>
            <a:r>
              <a:rPr lang="en-US" i="1" dirty="0" err="1">
                <a:solidFill>
                  <a:srgbClr val="111111"/>
                </a:solidFill>
                <a:latin typeface="-apple-system"/>
              </a:rPr>
              <a:t>tænke</a:t>
            </a:r>
            <a:r>
              <a:rPr lang="en-US" i="1" dirty="0">
                <a:solidFill>
                  <a:srgbClr val="111111"/>
                </a:solidFill>
                <a:latin typeface="-apple-system"/>
              </a:rPr>
              <a:t>"</a:t>
            </a:r>
            <a:endParaRPr lang="en-GB" i="1" dirty="0">
              <a:cs typeface="Arial"/>
            </a:endParaRPr>
          </a:p>
        </p:txBody>
      </p:sp>
      <p:pic>
        <p:nvPicPr>
          <p:cNvPr id="2050" name="Picture 2" descr="The Double Diamond of Speculative Design">
            <a:extLst>
              <a:ext uri="{FF2B5EF4-FFF2-40B4-BE49-F238E27FC236}">
                <a16:creationId xmlns:a16="http://schemas.microsoft.com/office/drawing/2014/main" id="{970045F6-4E8B-A175-BA47-8E550B862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5"/>
            <a:ext cx="914400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08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7772D803-986B-687D-5F10-2EFE7E9B2309}"/>
              </a:ext>
            </a:extLst>
          </p:cNvPr>
          <p:cNvPicPr>
            <a:picLocks noChangeAspect="1"/>
          </p:cNvPicPr>
          <p:nvPr/>
        </p:nvPicPr>
        <p:blipFill>
          <a:blip r:embed="rId3"/>
          <a:stretch>
            <a:fillRect/>
          </a:stretch>
        </p:blipFill>
        <p:spPr>
          <a:xfrm>
            <a:off x="726770" y="1286324"/>
            <a:ext cx="2683088" cy="2757073"/>
          </a:xfrm>
          <a:prstGeom prst="rect">
            <a:avLst/>
          </a:prstGeom>
          <a:noFill/>
        </p:spPr>
      </p:pic>
      <p:pic>
        <p:nvPicPr>
          <p:cNvPr id="7" name="Picture 6">
            <a:extLst>
              <a:ext uri="{FF2B5EF4-FFF2-40B4-BE49-F238E27FC236}">
                <a16:creationId xmlns:a16="http://schemas.microsoft.com/office/drawing/2014/main" id="{6A0BFA95-0658-6361-5514-60D0A3DBEBEB}"/>
              </a:ext>
            </a:extLst>
          </p:cNvPr>
          <p:cNvPicPr>
            <a:picLocks noChangeAspect="1"/>
          </p:cNvPicPr>
          <p:nvPr/>
        </p:nvPicPr>
        <p:blipFill>
          <a:blip r:embed="rId4">
            <a:alphaModFix amt="15000"/>
          </a:blip>
          <a:stretch>
            <a:fillRect/>
          </a:stretch>
        </p:blipFill>
        <p:spPr>
          <a:xfrm>
            <a:off x="0" y="0"/>
            <a:ext cx="9144000" cy="5143500"/>
          </a:xfrm>
          <a:prstGeom prst="rect">
            <a:avLst/>
          </a:prstGeom>
        </p:spPr>
      </p:pic>
      <p:sp>
        <p:nvSpPr>
          <p:cNvPr id="3" name="Text Placeholder 2">
            <a:extLst>
              <a:ext uri="{FF2B5EF4-FFF2-40B4-BE49-F238E27FC236}">
                <a16:creationId xmlns:a16="http://schemas.microsoft.com/office/drawing/2014/main" id="{A9D591EC-A070-2872-AD71-9550C0A74CFF}"/>
              </a:ext>
            </a:extLst>
          </p:cNvPr>
          <p:cNvSpPr>
            <a:spLocks noGrp="1"/>
          </p:cNvSpPr>
          <p:nvPr>
            <p:ph type="body" sz="quarter" idx="11"/>
          </p:nvPr>
        </p:nvSpPr>
        <p:spPr>
          <a:xfrm>
            <a:off x="3409858" y="300142"/>
            <a:ext cx="2368253" cy="4636074"/>
          </a:xfrm>
        </p:spPr>
        <p:txBody>
          <a:bodyPr/>
          <a:lstStyle/>
          <a:p>
            <a:pPr algn="r">
              <a:lnSpc>
                <a:spcPct val="90000"/>
              </a:lnSpc>
              <a:spcBef>
                <a:spcPct val="0"/>
              </a:spcBef>
              <a:spcAft>
                <a:spcPts val="0"/>
              </a:spcAft>
            </a:pPr>
            <a:r>
              <a:rPr lang="en-GB" sz="3000" b="1" dirty="0">
                <a:solidFill>
                  <a:schemeClr val="accent1"/>
                </a:solidFill>
                <a:ea typeface="+mj-ea"/>
              </a:rPr>
              <a:t>A</a:t>
            </a:r>
            <a:endParaRPr lang="en-DK" sz="3000" b="1" dirty="0">
              <a:solidFill>
                <a:schemeClr val="accent1"/>
              </a:solidFill>
              <a:ea typeface="+mj-ea"/>
            </a:endParaRPr>
          </a:p>
          <a:p>
            <a:pPr algn="r">
              <a:spcAft>
                <a:spcPts val="0"/>
              </a:spcAft>
            </a:pPr>
            <a:r>
              <a:rPr lang="en-DK" sz="1200" dirty="0"/>
              <a:t>Bekræftende</a:t>
            </a:r>
          </a:p>
          <a:p>
            <a:pPr algn="r">
              <a:spcAft>
                <a:spcPts val="0"/>
              </a:spcAft>
            </a:pPr>
            <a:r>
              <a:rPr lang="en-DK" sz="1200" dirty="0"/>
              <a:t>Problemløsende</a:t>
            </a:r>
          </a:p>
          <a:p>
            <a:pPr algn="r">
              <a:spcAft>
                <a:spcPts val="0"/>
              </a:spcAft>
            </a:pPr>
            <a:r>
              <a:rPr lang="en-DK" sz="1200" dirty="0"/>
              <a:t>Design som proces</a:t>
            </a:r>
          </a:p>
          <a:p>
            <a:pPr algn="r">
              <a:spcAft>
                <a:spcPts val="0"/>
              </a:spcAft>
            </a:pPr>
            <a:r>
              <a:rPr lang="en-DK" sz="1200" dirty="0"/>
              <a:t>Giver svar</a:t>
            </a:r>
          </a:p>
          <a:p>
            <a:pPr algn="r">
              <a:spcAft>
                <a:spcPts val="0"/>
              </a:spcAft>
            </a:pPr>
            <a:r>
              <a:rPr lang="en-GB" sz="1200" dirty="0"/>
              <a:t>I </a:t>
            </a:r>
            <a:r>
              <a:rPr lang="en-GB" sz="1200" dirty="0" err="1"/>
              <a:t>industriens</a:t>
            </a:r>
            <a:r>
              <a:rPr lang="en-GB" sz="1200" dirty="0"/>
              <a:t> </a:t>
            </a:r>
            <a:r>
              <a:rPr lang="en-GB" sz="1200" dirty="0" err="1"/>
              <a:t>tjeneste</a:t>
            </a:r>
            <a:endParaRPr lang="en-GB" sz="1200" dirty="0"/>
          </a:p>
          <a:p>
            <a:pPr algn="r">
              <a:spcAft>
                <a:spcPts val="0"/>
              </a:spcAft>
            </a:pPr>
            <a:r>
              <a:rPr lang="en-DK" sz="1200" dirty="0"/>
              <a:t>Som verden er</a:t>
            </a:r>
          </a:p>
          <a:p>
            <a:pPr algn="r">
              <a:spcAft>
                <a:spcPts val="0"/>
              </a:spcAft>
            </a:pPr>
            <a:r>
              <a:rPr lang="en-DK" sz="1200" dirty="0"/>
              <a:t>Science fiction</a:t>
            </a:r>
          </a:p>
          <a:p>
            <a:pPr algn="r">
              <a:spcAft>
                <a:spcPts val="0"/>
              </a:spcAft>
            </a:pPr>
            <a:r>
              <a:rPr lang="en-DK" sz="1200" dirty="0"/>
              <a:t>Fremtider</a:t>
            </a:r>
          </a:p>
          <a:p>
            <a:pPr algn="r">
              <a:spcAft>
                <a:spcPts val="0"/>
              </a:spcAft>
            </a:pPr>
            <a:r>
              <a:rPr lang="da-DK" sz="1200" dirty="0"/>
              <a:t>Fiktive funktioner</a:t>
            </a:r>
            <a:endParaRPr lang="en-DK" sz="1200" dirty="0"/>
          </a:p>
          <a:p>
            <a:pPr algn="r">
              <a:spcAft>
                <a:spcPts val="0"/>
              </a:spcAft>
            </a:pPr>
            <a:r>
              <a:rPr lang="en-DK" sz="1200" dirty="0"/>
              <a:t>Tilpasser verden til os</a:t>
            </a:r>
          </a:p>
          <a:p>
            <a:pPr algn="r">
              <a:spcAft>
                <a:spcPts val="0"/>
              </a:spcAft>
            </a:pPr>
            <a:r>
              <a:rPr lang="en-DK" sz="1200" dirty="0"/>
              <a:t>Forællinger om produktion</a:t>
            </a:r>
          </a:p>
          <a:p>
            <a:pPr algn="r">
              <a:spcAft>
                <a:spcPts val="0"/>
              </a:spcAft>
            </a:pPr>
            <a:r>
              <a:rPr lang="en-DK" sz="1200" dirty="0"/>
              <a:t>Anti-kunst</a:t>
            </a:r>
          </a:p>
          <a:p>
            <a:pPr algn="r">
              <a:spcAft>
                <a:spcPts val="0"/>
              </a:spcAft>
            </a:pPr>
            <a:r>
              <a:rPr lang="en-DK" sz="1200" dirty="0"/>
              <a:t>Undersøgelse for design</a:t>
            </a:r>
          </a:p>
          <a:p>
            <a:pPr algn="r">
              <a:spcAft>
                <a:spcPts val="0"/>
              </a:spcAft>
            </a:pPr>
            <a:r>
              <a:rPr lang="en-DK" sz="1200" dirty="0"/>
              <a:t>Virkninger</a:t>
            </a:r>
          </a:p>
          <a:p>
            <a:pPr algn="r">
              <a:spcAft>
                <a:spcPts val="0"/>
              </a:spcAft>
            </a:pPr>
            <a:r>
              <a:rPr lang="en-DK" sz="1200" dirty="0"/>
              <a:t>Applikationer</a:t>
            </a:r>
          </a:p>
          <a:p>
            <a:pPr algn="r">
              <a:spcAft>
                <a:spcPts val="0"/>
              </a:spcAft>
            </a:pPr>
            <a:r>
              <a:rPr lang="en-DK" sz="1200" dirty="0"/>
              <a:t>Design til produktion</a:t>
            </a:r>
          </a:p>
          <a:p>
            <a:pPr algn="r">
              <a:spcAft>
                <a:spcPts val="0"/>
              </a:spcAft>
            </a:pPr>
            <a:r>
              <a:rPr lang="en-DK" sz="1200" dirty="0"/>
              <a:t>Underholdning</a:t>
            </a:r>
          </a:p>
          <a:p>
            <a:pPr algn="r">
              <a:spcAft>
                <a:spcPts val="0"/>
              </a:spcAft>
            </a:pPr>
            <a:r>
              <a:rPr lang="en-DK" sz="1200" dirty="0"/>
              <a:t>Forbruger</a:t>
            </a:r>
          </a:p>
          <a:p>
            <a:pPr algn="r">
              <a:spcAft>
                <a:spcPts val="0"/>
              </a:spcAft>
            </a:pPr>
            <a:r>
              <a:rPr lang="en-DK" sz="1200" dirty="0"/>
              <a:t>Bruger</a:t>
            </a:r>
          </a:p>
          <a:p>
            <a:pPr algn="r">
              <a:spcAft>
                <a:spcPts val="0"/>
              </a:spcAft>
            </a:pPr>
            <a:r>
              <a:rPr lang="en-DK" sz="1200" dirty="0"/>
              <a:t>Træning</a:t>
            </a:r>
          </a:p>
          <a:p>
            <a:pPr algn="r">
              <a:spcAft>
                <a:spcPts val="0"/>
              </a:spcAft>
            </a:pPr>
            <a:r>
              <a:rPr lang="en-DK" sz="1200" dirty="0"/>
              <a:t>Får os til at købe</a:t>
            </a:r>
          </a:p>
          <a:p>
            <a:pPr algn="r">
              <a:spcAft>
                <a:spcPts val="0"/>
              </a:spcAft>
            </a:pPr>
            <a:r>
              <a:rPr lang="en-DK" sz="1200" dirty="0"/>
              <a:t>Innovation</a:t>
            </a:r>
          </a:p>
          <a:p>
            <a:pPr algn="r">
              <a:spcAft>
                <a:spcPts val="0"/>
              </a:spcAft>
            </a:pPr>
            <a:r>
              <a:rPr lang="en-DK" sz="1200" dirty="0"/>
              <a:t>Ergonomi</a:t>
            </a:r>
          </a:p>
        </p:txBody>
      </p:sp>
      <p:sp>
        <p:nvSpPr>
          <p:cNvPr id="2" name="Title 1">
            <a:extLst>
              <a:ext uri="{FF2B5EF4-FFF2-40B4-BE49-F238E27FC236}">
                <a16:creationId xmlns:a16="http://schemas.microsoft.com/office/drawing/2014/main" id="{F48B1128-2525-8BD4-1B2F-EC6E8FBACCFA}"/>
              </a:ext>
            </a:extLst>
          </p:cNvPr>
          <p:cNvSpPr>
            <a:spLocks noGrp="1"/>
          </p:cNvSpPr>
          <p:nvPr>
            <p:ph type="title"/>
          </p:nvPr>
        </p:nvSpPr>
        <p:spPr>
          <a:xfrm>
            <a:off x="474769" y="300142"/>
            <a:ext cx="3187089" cy="986182"/>
          </a:xfrm>
        </p:spPr>
        <p:txBody>
          <a:bodyPr/>
          <a:lstStyle/>
          <a:p>
            <a:r>
              <a:rPr lang="en-DK" sz="2400"/>
              <a:t>Traditionel design og spekulative design</a:t>
            </a:r>
          </a:p>
        </p:txBody>
      </p:sp>
      <p:sp>
        <p:nvSpPr>
          <p:cNvPr id="4" name="Text Placeholder 3">
            <a:extLst>
              <a:ext uri="{FF2B5EF4-FFF2-40B4-BE49-F238E27FC236}">
                <a16:creationId xmlns:a16="http://schemas.microsoft.com/office/drawing/2014/main" id="{C5D53871-54A4-FBCC-14A5-E486C65B4AD8}"/>
              </a:ext>
            </a:extLst>
          </p:cNvPr>
          <p:cNvSpPr>
            <a:spLocks noGrp="1"/>
          </p:cNvSpPr>
          <p:nvPr>
            <p:ph type="body" sz="quarter" idx="12"/>
          </p:nvPr>
        </p:nvSpPr>
        <p:spPr>
          <a:xfrm>
            <a:off x="5930511" y="300142"/>
            <a:ext cx="2368253" cy="4636075"/>
          </a:xfrm>
        </p:spPr>
        <p:txBody>
          <a:bodyPr/>
          <a:lstStyle/>
          <a:p>
            <a:pPr>
              <a:lnSpc>
                <a:spcPct val="90000"/>
              </a:lnSpc>
              <a:spcBef>
                <a:spcPct val="0"/>
              </a:spcBef>
              <a:spcAft>
                <a:spcPts val="0"/>
              </a:spcAft>
            </a:pPr>
            <a:r>
              <a:rPr lang="en-GB" sz="3000" b="1" dirty="0">
                <a:solidFill>
                  <a:schemeClr val="accent1"/>
                </a:solidFill>
                <a:ea typeface="+mj-ea"/>
              </a:rPr>
              <a:t>B</a:t>
            </a:r>
            <a:endParaRPr lang="en-DK" sz="3000" b="1" dirty="0">
              <a:solidFill>
                <a:schemeClr val="accent1"/>
              </a:solidFill>
              <a:ea typeface="+mj-ea"/>
            </a:endParaRPr>
          </a:p>
          <a:p>
            <a:pPr>
              <a:spcAft>
                <a:spcPts val="0"/>
              </a:spcAft>
            </a:pPr>
            <a:r>
              <a:rPr lang="en-DK" sz="1200" dirty="0"/>
              <a:t>Kritisk</a:t>
            </a:r>
          </a:p>
          <a:p>
            <a:pPr>
              <a:spcAft>
                <a:spcPts val="0"/>
              </a:spcAft>
            </a:pPr>
            <a:r>
              <a:rPr lang="en-DK" sz="1200" dirty="0"/>
              <a:t>Problemidentifikation</a:t>
            </a:r>
          </a:p>
          <a:p>
            <a:pPr>
              <a:spcAft>
                <a:spcPts val="0"/>
              </a:spcAft>
            </a:pPr>
            <a:r>
              <a:rPr lang="en-DK" sz="1200" dirty="0"/>
              <a:t>Design som medium</a:t>
            </a:r>
          </a:p>
          <a:p>
            <a:pPr>
              <a:spcAft>
                <a:spcPts val="0"/>
              </a:spcAft>
            </a:pPr>
            <a:r>
              <a:rPr lang="en-DK" sz="1200" dirty="0"/>
              <a:t>Stiller spørgsmål</a:t>
            </a:r>
          </a:p>
          <a:p>
            <a:pPr>
              <a:spcAft>
                <a:spcPts val="0"/>
              </a:spcAft>
            </a:pPr>
            <a:r>
              <a:rPr lang="en-DK" sz="1200" dirty="0"/>
              <a:t>I samfundets tjeneste</a:t>
            </a:r>
          </a:p>
          <a:p>
            <a:pPr>
              <a:spcAft>
                <a:spcPts val="0"/>
              </a:spcAft>
            </a:pPr>
            <a:r>
              <a:rPr lang="en-DK" sz="1200" dirty="0"/>
              <a:t>Som verden kunne være</a:t>
            </a:r>
          </a:p>
          <a:p>
            <a:pPr>
              <a:spcAft>
                <a:spcPts val="0"/>
              </a:spcAft>
            </a:pPr>
            <a:r>
              <a:rPr lang="en-GB" sz="1200" dirty="0"/>
              <a:t>S</a:t>
            </a:r>
            <a:r>
              <a:rPr lang="en-DK" sz="1200" dirty="0"/>
              <a:t>ocial fiktion</a:t>
            </a:r>
          </a:p>
          <a:p>
            <a:pPr>
              <a:spcAft>
                <a:spcPts val="0"/>
              </a:spcAft>
            </a:pPr>
            <a:r>
              <a:rPr lang="en-DK" sz="1200" dirty="0"/>
              <a:t>Parrallele verdener</a:t>
            </a:r>
          </a:p>
          <a:p>
            <a:pPr>
              <a:spcAft>
                <a:spcPts val="0"/>
              </a:spcAft>
            </a:pPr>
            <a:r>
              <a:rPr lang="en-DK" sz="1200" dirty="0"/>
              <a:t>Funktionelle fiktiver</a:t>
            </a:r>
          </a:p>
          <a:p>
            <a:pPr>
              <a:spcAft>
                <a:spcPts val="0"/>
              </a:spcAft>
            </a:pPr>
            <a:r>
              <a:rPr lang="en-DK" sz="1200" dirty="0"/>
              <a:t>Tilpasser os til verden</a:t>
            </a:r>
          </a:p>
          <a:p>
            <a:pPr>
              <a:spcAft>
                <a:spcPts val="0"/>
              </a:spcAft>
            </a:pPr>
            <a:r>
              <a:rPr lang="en-DK" sz="1200" dirty="0"/>
              <a:t>Fortællinger om forbrug</a:t>
            </a:r>
          </a:p>
          <a:p>
            <a:pPr>
              <a:spcAft>
                <a:spcPts val="0"/>
              </a:spcAft>
            </a:pPr>
            <a:r>
              <a:rPr lang="en-DK" sz="1200" dirty="0"/>
              <a:t>Anvendt kunst</a:t>
            </a:r>
          </a:p>
          <a:p>
            <a:pPr>
              <a:spcAft>
                <a:spcPts val="0"/>
              </a:spcAft>
            </a:pPr>
            <a:r>
              <a:rPr lang="en-DK" sz="1200" dirty="0"/>
              <a:t>Undersøgelse gennem design</a:t>
            </a:r>
          </a:p>
          <a:p>
            <a:pPr>
              <a:spcAft>
                <a:spcPts val="0"/>
              </a:spcAft>
            </a:pPr>
            <a:r>
              <a:rPr lang="en-DK" sz="1200" dirty="0"/>
              <a:t>Bivirkninger</a:t>
            </a:r>
          </a:p>
          <a:p>
            <a:pPr>
              <a:spcAft>
                <a:spcPts val="0"/>
              </a:spcAft>
            </a:pPr>
            <a:r>
              <a:rPr lang="en-DK" sz="1200" dirty="0"/>
              <a:t>Implikationer</a:t>
            </a:r>
          </a:p>
          <a:p>
            <a:pPr>
              <a:spcAft>
                <a:spcPts val="0"/>
              </a:spcAft>
            </a:pPr>
            <a:r>
              <a:rPr lang="en-DK" sz="1200" dirty="0"/>
              <a:t>Design til debat</a:t>
            </a:r>
          </a:p>
          <a:p>
            <a:pPr>
              <a:spcAft>
                <a:spcPts val="0"/>
              </a:spcAft>
            </a:pPr>
            <a:r>
              <a:rPr lang="en-DK" sz="1200" dirty="0"/>
              <a:t>Satire</a:t>
            </a:r>
          </a:p>
          <a:p>
            <a:pPr>
              <a:spcAft>
                <a:spcPts val="0"/>
              </a:spcAft>
            </a:pPr>
            <a:r>
              <a:rPr lang="en-DK" sz="1200" dirty="0"/>
              <a:t>Borger</a:t>
            </a:r>
          </a:p>
          <a:p>
            <a:pPr>
              <a:spcAft>
                <a:spcPts val="0"/>
              </a:spcAft>
            </a:pPr>
            <a:r>
              <a:rPr lang="en-DK" sz="1200" dirty="0"/>
              <a:t>Person</a:t>
            </a:r>
          </a:p>
          <a:p>
            <a:pPr>
              <a:spcAft>
                <a:spcPts val="0"/>
              </a:spcAft>
            </a:pPr>
            <a:r>
              <a:rPr lang="en-DK" sz="1200" dirty="0"/>
              <a:t>Uddannelse</a:t>
            </a:r>
          </a:p>
          <a:p>
            <a:pPr>
              <a:spcAft>
                <a:spcPts val="0"/>
              </a:spcAft>
            </a:pPr>
            <a:r>
              <a:rPr lang="en-DK" sz="1200" dirty="0"/>
              <a:t>Får os til at tænke</a:t>
            </a:r>
          </a:p>
          <a:p>
            <a:pPr>
              <a:spcAft>
                <a:spcPts val="0"/>
              </a:spcAft>
            </a:pPr>
            <a:r>
              <a:rPr lang="en-DK" sz="1200" dirty="0"/>
              <a:t>Provokation</a:t>
            </a:r>
          </a:p>
          <a:p>
            <a:pPr>
              <a:spcAft>
                <a:spcPts val="0"/>
              </a:spcAft>
            </a:pPr>
            <a:r>
              <a:rPr lang="en-DK" sz="1200" dirty="0"/>
              <a:t>Retorik</a:t>
            </a:r>
          </a:p>
        </p:txBody>
      </p:sp>
      <p:sp>
        <p:nvSpPr>
          <p:cNvPr id="9" name="TextBox 8">
            <a:extLst>
              <a:ext uri="{FF2B5EF4-FFF2-40B4-BE49-F238E27FC236}">
                <a16:creationId xmlns:a16="http://schemas.microsoft.com/office/drawing/2014/main" id="{15E5D3AE-3DFD-831E-2B57-314319D1F814}"/>
              </a:ext>
            </a:extLst>
          </p:cNvPr>
          <p:cNvSpPr txBox="1"/>
          <p:nvPr/>
        </p:nvSpPr>
        <p:spPr>
          <a:xfrm>
            <a:off x="515841" y="4638939"/>
            <a:ext cx="3104947" cy="369332"/>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buNone/>
            </a:pPr>
            <a:r>
              <a:rPr lang="en-GB" sz="900">
                <a:effectLst/>
              </a:rPr>
              <a:t>Dunne, A., &amp; Raby, F. (2013). </a:t>
            </a:r>
            <a:r>
              <a:rPr lang="en-GB" sz="900" i="1">
                <a:effectLst/>
              </a:rPr>
              <a:t>Speculative everything: Design, fiction, and social dreaming</a:t>
            </a:r>
            <a:r>
              <a:rPr lang="en-GB" sz="900">
                <a:effectLst/>
              </a:rPr>
              <a:t>. The MIT Press.</a:t>
            </a:r>
          </a:p>
        </p:txBody>
      </p:sp>
      <p:sp>
        <p:nvSpPr>
          <p:cNvPr id="10" name="TextBox 9">
            <a:extLst>
              <a:ext uri="{FF2B5EF4-FFF2-40B4-BE49-F238E27FC236}">
                <a16:creationId xmlns:a16="http://schemas.microsoft.com/office/drawing/2014/main" id="{822EEED5-FEDD-5E0F-B676-0CAB5FEE33FD}"/>
              </a:ext>
            </a:extLst>
          </p:cNvPr>
          <p:cNvSpPr txBox="1"/>
          <p:nvPr/>
        </p:nvSpPr>
        <p:spPr>
          <a:xfrm>
            <a:off x="474769" y="4437185"/>
            <a:ext cx="1601721" cy="230832"/>
          </a:xfrm>
          <a:prstGeom prst="rect">
            <a:avLst/>
          </a:prstGeom>
          <a:noFill/>
        </p:spPr>
        <p:txBody>
          <a:bodyPr wrap="none" rtlCol="0">
            <a:spAutoFit/>
          </a:bodyPr>
          <a:lstStyle/>
          <a:p>
            <a:pPr algn="l"/>
            <a:r>
              <a:rPr lang="en-DK" sz="900" noProof="0">
                <a:solidFill>
                  <a:schemeClr val="tx1"/>
                </a:solidFill>
                <a:latin typeface="+mn-lt"/>
                <a:cs typeface="Arial Bold"/>
              </a:rPr>
              <a:t>Egen frie oversættelse efter</a:t>
            </a:r>
          </a:p>
        </p:txBody>
      </p:sp>
      <p:sp>
        <p:nvSpPr>
          <p:cNvPr id="5" name="Tekstfelt 4">
            <a:extLst>
              <a:ext uri="{FF2B5EF4-FFF2-40B4-BE49-F238E27FC236}">
                <a16:creationId xmlns:a16="http://schemas.microsoft.com/office/drawing/2014/main" id="{CF2A2A0E-1429-A498-4470-595E2E7AB935}"/>
              </a:ext>
            </a:extLst>
          </p:cNvPr>
          <p:cNvSpPr txBox="1"/>
          <p:nvPr/>
        </p:nvSpPr>
        <p:spPr>
          <a:xfrm>
            <a:off x="6134930" y="300142"/>
            <a:ext cx="976549" cy="276999"/>
          </a:xfrm>
          <a:prstGeom prst="rect">
            <a:avLst/>
          </a:prstGeom>
          <a:noFill/>
        </p:spPr>
        <p:txBody>
          <a:bodyPr wrap="none" rtlCol="0">
            <a:spAutoFit/>
          </a:bodyPr>
          <a:lstStyle/>
          <a:p>
            <a:pPr algn="l"/>
            <a:r>
              <a:rPr lang="da-DK" sz="1200" i="1" noProof="0" dirty="0">
                <a:solidFill>
                  <a:schemeClr val="tx1"/>
                </a:solidFill>
                <a:latin typeface="+mn-lt"/>
                <a:cs typeface="Arial Bold"/>
              </a:rPr>
              <a:t>Spekulative</a:t>
            </a:r>
          </a:p>
        </p:txBody>
      </p:sp>
      <p:sp>
        <p:nvSpPr>
          <p:cNvPr id="8" name="Tekstfelt 7">
            <a:extLst>
              <a:ext uri="{FF2B5EF4-FFF2-40B4-BE49-F238E27FC236}">
                <a16:creationId xmlns:a16="http://schemas.microsoft.com/office/drawing/2014/main" id="{66DD1BD9-1546-1866-3843-77332628521E}"/>
              </a:ext>
            </a:extLst>
          </p:cNvPr>
          <p:cNvSpPr txBox="1"/>
          <p:nvPr/>
        </p:nvSpPr>
        <p:spPr>
          <a:xfrm>
            <a:off x="4572000" y="300142"/>
            <a:ext cx="1006815" cy="276999"/>
          </a:xfrm>
          <a:prstGeom prst="rect">
            <a:avLst/>
          </a:prstGeom>
          <a:noFill/>
        </p:spPr>
        <p:txBody>
          <a:bodyPr wrap="none" rtlCol="0">
            <a:spAutoFit/>
          </a:bodyPr>
          <a:lstStyle/>
          <a:p>
            <a:pPr algn="r"/>
            <a:r>
              <a:rPr lang="da-DK" sz="1200" i="1" dirty="0">
                <a:cs typeface="Arial Bold"/>
              </a:rPr>
              <a:t>Traditionelle</a:t>
            </a:r>
            <a:endParaRPr lang="da-DK" sz="1200" i="1" noProof="0" dirty="0">
              <a:solidFill>
                <a:schemeClr val="tx1"/>
              </a:solidFill>
              <a:latin typeface="+mn-lt"/>
              <a:cs typeface="Arial Bold"/>
            </a:endParaRPr>
          </a:p>
        </p:txBody>
      </p:sp>
    </p:spTree>
    <p:extLst>
      <p:ext uri="{BB962C8B-B14F-4D97-AF65-F5344CB8AC3E}">
        <p14:creationId xmlns:p14="http://schemas.microsoft.com/office/powerpoint/2010/main" val="4126476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D0664-5D33-03D8-8409-4E79FCA11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366A58-32D2-ED71-D1EC-A21E2145C0E0}"/>
              </a:ext>
            </a:extLst>
          </p:cNvPr>
          <p:cNvSpPr>
            <a:spLocks noGrp="1"/>
          </p:cNvSpPr>
          <p:nvPr>
            <p:ph type="ctrTitle"/>
          </p:nvPr>
        </p:nvSpPr>
        <p:spPr>
          <a:xfrm>
            <a:off x="630335" y="1659357"/>
            <a:ext cx="7410541" cy="1186291"/>
          </a:xfrm>
        </p:spPr>
        <p:txBody>
          <a:bodyPr/>
          <a:lstStyle/>
          <a:p>
            <a:r>
              <a:rPr lang="en-GB" dirty="0" err="1">
                <a:cs typeface="Arial"/>
              </a:rPr>
              <a:t>Oplevelse</a:t>
            </a:r>
            <a:br>
              <a:rPr lang="en-GB" dirty="0">
                <a:cs typeface="Arial"/>
              </a:rPr>
            </a:br>
            <a:r>
              <a:rPr lang="en-GB" sz="2400" dirty="0">
                <a:cs typeface="Arial"/>
              </a:rPr>
              <a:t>The caring machine</a:t>
            </a:r>
            <a:endParaRPr lang="en-GB" dirty="0"/>
          </a:p>
        </p:txBody>
      </p:sp>
    </p:spTree>
    <p:extLst>
      <p:ext uri="{BB962C8B-B14F-4D97-AF65-F5344CB8AC3E}">
        <p14:creationId xmlns:p14="http://schemas.microsoft.com/office/powerpoint/2010/main" val="2679863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1A706-233F-709C-FDDD-FC69D12855F9}"/>
              </a:ext>
            </a:extLst>
          </p:cNvPr>
          <p:cNvSpPr>
            <a:spLocks noGrp="1"/>
          </p:cNvSpPr>
          <p:nvPr>
            <p:ph type="ctrTitle"/>
          </p:nvPr>
        </p:nvSpPr>
        <p:spPr/>
        <p:txBody>
          <a:bodyPr/>
          <a:lstStyle/>
          <a:p>
            <a:r>
              <a:rPr lang="en-US"/>
              <a:t>The Caring Machine</a:t>
            </a:r>
            <a:br>
              <a:rPr lang="en-US"/>
            </a:br>
            <a:r>
              <a:rPr lang="en-US" sz="1800"/>
              <a:t>Se </a:t>
            </a:r>
            <a:r>
              <a:rPr lang="en-US" sz="1800" err="1"/>
              <a:t>filmen</a:t>
            </a:r>
            <a:r>
              <a:rPr lang="en-US" sz="1800"/>
              <a:t> </a:t>
            </a:r>
            <a:r>
              <a:rPr lang="en-US" sz="1800" err="1"/>
              <a:t>af</a:t>
            </a:r>
            <a:r>
              <a:rPr lang="en-US" sz="1800"/>
              <a:t> Cecilie </a:t>
            </a:r>
            <a:r>
              <a:rPr lang="en-US" sz="1800" err="1"/>
              <a:t>Waagner</a:t>
            </a:r>
            <a:r>
              <a:rPr lang="en-US" sz="1800"/>
              <a:t> </a:t>
            </a:r>
            <a:r>
              <a:rPr lang="en-US" sz="1800" err="1"/>
              <a:t>Falkenstrøm</a:t>
            </a:r>
            <a:endParaRPr lang="en-US"/>
          </a:p>
        </p:txBody>
      </p:sp>
      <p:pic>
        <p:nvPicPr>
          <p:cNvPr id="4" name="Picture 3">
            <a:hlinkClick r:id="rId3"/>
            <a:extLst>
              <a:ext uri="{FF2B5EF4-FFF2-40B4-BE49-F238E27FC236}">
                <a16:creationId xmlns:a16="http://schemas.microsoft.com/office/drawing/2014/main" id="{5DA16238-5D97-B584-1AF7-BB0FD6A9AF51}"/>
              </a:ext>
            </a:extLst>
          </p:cNvPr>
          <p:cNvPicPr>
            <a:picLocks noChangeAspect="1"/>
          </p:cNvPicPr>
          <p:nvPr/>
        </p:nvPicPr>
        <p:blipFill>
          <a:blip r:embed="rId4"/>
          <a:stretch>
            <a:fillRect/>
          </a:stretch>
        </p:blipFill>
        <p:spPr>
          <a:xfrm>
            <a:off x="-2008" y="1671650"/>
            <a:ext cx="9151401" cy="2275036"/>
          </a:xfrm>
          <a:prstGeom prst="rect">
            <a:avLst/>
          </a:prstGeom>
        </p:spPr>
      </p:pic>
      <p:sp>
        <p:nvSpPr>
          <p:cNvPr id="5" name="TextBox 4">
            <a:extLst>
              <a:ext uri="{FF2B5EF4-FFF2-40B4-BE49-F238E27FC236}">
                <a16:creationId xmlns:a16="http://schemas.microsoft.com/office/drawing/2014/main" id="{32687989-F10B-FE32-FD4F-5F9E4B53B453}"/>
              </a:ext>
            </a:extLst>
          </p:cNvPr>
          <p:cNvSpPr txBox="1"/>
          <p:nvPr/>
        </p:nvSpPr>
        <p:spPr>
          <a:xfrm>
            <a:off x="761858" y="3944949"/>
            <a:ext cx="2896947" cy="261610"/>
          </a:xfrm>
          <a:prstGeom prst="rect">
            <a:avLst/>
          </a:prstGeom>
          <a:noFill/>
        </p:spPr>
        <p:txBody>
          <a:bodyPr wrap="none" rtlCol="0">
            <a:spAutoFit/>
          </a:bodyPr>
          <a:lstStyle/>
          <a:p>
            <a:pPr algn="l"/>
            <a:r>
              <a:rPr lang="en-US" sz="1100" noProof="0" dirty="0" err="1">
                <a:latin typeface="+mn-lt"/>
                <a:cs typeface="Arial Bold"/>
              </a:rPr>
              <a:t>artificialmind.ai</a:t>
            </a:r>
            <a:r>
              <a:rPr lang="en-US" sz="1100" noProof="0" dirty="0">
                <a:latin typeface="+mn-lt"/>
                <a:cs typeface="Arial Bold"/>
              </a:rPr>
              <a:t>/projects/the-caring-machine</a:t>
            </a:r>
          </a:p>
        </p:txBody>
      </p:sp>
    </p:spTree>
    <p:extLst>
      <p:ext uri="{BB962C8B-B14F-4D97-AF65-F5344CB8AC3E}">
        <p14:creationId xmlns:p14="http://schemas.microsoft.com/office/powerpoint/2010/main" val="790047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4A345-8544-ADDE-C162-E78876DFC6FA}"/>
              </a:ext>
            </a:extLst>
          </p:cNvPr>
          <p:cNvSpPr>
            <a:spLocks noGrp="1"/>
          </p:cNvSpPr>
          <p:nvPr>
            <p:ph type="ctrTitle"/>
          </p:nvPr>
        </p:nvSpPr>
        <p:spPr/>
        <p:txBody>
          <a:bodyPr/>
          <a:lstStyle/>
          <a:p>
            <a:r>
              <a:rPr lang="en-US"/>
              <a:t>Dialog om </a:t>
            </a:r>
            <a:r>
              <a:rPr lang="en-US" err="1"/>
              <a:t>filmen</a:t>
            </a:r>
            <a:br>
              <a:rPr lang="en-US"/>
            </a:br>
            <a:r>
              <a:rPr lang="en-US" sz="3200"/>
              <a:t>“The caring machine”</a:t>
            </a:r>
            <a:endParaRPr lang="en-US" b="0"/>
          </a:p>
        </p:txBody>
      </p:sp>
      <p:sp>
        <p:nvSpPr>
          <p:cNvPr id="3" name="Subtitle 2">
            <a:extLst>
              <a:ext uri="{FF2B5EF4-FFF2-40B4-BE49-F238E27FC236}">
                <a16:creationId xmlns:a16="http://schemas.microsoft.com/office/drawing/2014/main" id="{6B0CD85F-4643-73A7-F5C9-20EC0326D6B5}"/>
              </a:ext>
            </a:extLst>
          </p:cNvPr>
          <p:cNvSpPr>
            <a:spLocks noGrp="1"/>
          </p:cNvSpPr>
          <p:nvPr>
            <p:ph type="subTitle" idx="1"/>
          </p:nvPr>
        </p:nvSpPr>
        <p:spPr>
          <a:xfrm>
            <a:off x="761858" y="2247714"/>
            <a:ext cx="5189561" cy="1682051"/>
          </a:xfrm>
        </p:spPr>
        <p:txBody>
          <a:bodyPr/>
          <a:lstStyle/>
          <a:p>
            <a:r>
              <a:rPr lang="en-US"/>
              <a:t>•	</a:t>
            </a:r>
            <a:r>
              <a:rPr lang="en-US" err="1"/>
              <a:t>Hvad</a:t>
            </a:r>
            <a:r>
              <a:rPr lang="en-US"/>
              <a:t> er det for </a:t>
            </a:r>
            <a:r>
              <a:rPr lang="en-US" err="1"/>
              <a:t>en</a:t>
            </a:r>
            <a:r>
              <a:rPr lang="en-US"/>
              <a:t> situation, </a:t>
            </a:r>
            <a:r>
              <a:rPr lang="en-US" err="1"/>
              <a:t>som</a:t>
            </a:r>
            <a:r>
              <a:rPr lang="en-US"/>
              <a:t> </a:t>
            </a:r>
            <a:r>
              <a:rPr lang="en-US" err="1"/>
              <a:t>værket</a:t>
            </a:r>
            <a:r>
              <a:rPr lang="en-US"/>
              <a:t> </a:t>
            </a:r>
            <a:r>
              <a:rPr lang="en-US" err="1"/>
              <a:t>viser</a:t>
            </a:r>
            <a:r>
              <a:rPr lang="en-US"/>
              <a:t>?</a:t>
            </a:r>
          </a:p>
          <a:p>
            <a:r>
              <a:rPr lang="en-US"/>
              <a:t>•	</a:t>
            </a:r>
            <a:r>
              <a:rPr lang="en-US" err="1"/>
              <a:t>Hvad</a:t>
            </a:r>
            <a:r>
              <a:rPr lang="en-US"/>
              <a:t> </a:t>
            </a:r>
            <a:r>
              <a:rPr lang="en-US" err="1"/>
              <a:t>tænker</a:t>
            </a:r>
            <a:r>
              <a:rPr lang="en-US"/>
              <a:t> I, </a:t>
            </a:r>
            <a:r>
              <a:rPr lang="en-US" err="1"/>
              <a:t>når</a:t>
            </a:r>
            <a:r>
              <a:rPr lang="en-US"/>
              <a:t> I ser </a:t>
            </a:r>
            <a:r>
              <a:rPr lang="en-US" err="1"/>
              <a:t>videoen</a:t>
            </a:r>
            <a:r>
              <a:rPr lang="en-US"/>
              <a:t>?</a:t>
            </a:r>
          </a:p>
          <a:p>
            <a:r>
              <a:rPr lang="en-US"/>
              <a:t>•	</a:t>
            </a:r>
            <a:r>
              <a:rPr lang="en-US" err="1"/>
              <a:t>Synes</a:t>
            </a:r>
            <a:r>
              <a:rPr lang="en-US"/>
              <a:t> I at det er </a:t>
            </a:r>
            <a:r>
              <a:rPr lang="en-US" err="1"/>
              <a:t>effektivt</a:t>
            </a:r>
            <a:r>
              <a:rPr lang="en-US"/>
              <a:t>? </a:t>
            </a:r>
            <a:r>
              <a:rPr lang="en-US" err="1"/>
              <a:t>Etisk</a:t>
            </a:r>
            <a:r>
              <a:rPr lang="en-US"/>
              <a:t>?</a:t>
            </a:r>
          </a:p>
          <a:p>
            <a:r>
              <a:rPr lang="en-US"/>
              <a:t>• 	</a:t>
            </a:r>
            <a:r>
              <a:rPr lang="en-US" err="1"/>
              <a:t>Hvor</a:t>
            </a:r>
            <a:r>
              <a:rPr lang="en-US"/>
              <a:t> ser vi </a:t>
            </a:r>
            <a:r>
              <a:rPr lang="en-US" err="1"/>
              <a:t>fx</a:t>
            </a:r>
            <a:r>
              <a:rPr lang="en-US"/>
              <a:t> AI </a:t>
            </a:r>
            <a:r>
              <a:rPr lang="en-US" err="1"/>
              <a:t>i</a:t>
            </a:r>
            <a:r>
              <a:rPr lang="en-US"/>
              <a:t> </a:t>
            </a:r>
            <a:r>
              <a:rPr lang="en-US" err="1"/>
              <a:t>dag</a:t>
            </a:r>
            <a:r>
              <a:rPr lang="en-US"/>
              <a:t> </a:t>
            </a:r>
            <a:r>
              <a:rPr lang="en-US" err="1"/>
              <a:t>eller</a:t>
            </a:r>
            <a:r>
              <a:rPr lang="en-US"/>
              <a:t> </a:t>
            </a:r>
            <a:r>
              <a:rPr lang="en-US" err="1"/>
              <a:t>fremtiden</a:t>
            </a:r>
            <a:r>
              <a:rPr lang="en-US"/>
              <a:t>?</a:t>
            </a:r>
          </a:p>
          <a:p>
            <a:r>
              <a:rPr lang="en-US"/>
              <a:t>•	Er det </a:t>
            </a:r>
            <a:r>
              <a:rPr lang="en-US" err="1"/>
              <a:t>godt</a:t>
            </a:r>
            <a:r>
              <a:rPr lang="en-US"/>
              <a:t> </a:t>
            </a:r>
            <a:r>
              <a:rPr lang="en-US" err="1"/>
              <a:t>eller</a:t>
            </a:r>
            <a:r>
              <a:rPr lang="en-US"/>
              <a:t> </a:t>
            </a:r>
            <a:r>
              <a:rPr lang="en-US" err="1"/>
              <a:t>skidt</a:t>
            </a:r>
            <a:r>
              <a:rPr lang="en-US"/>
              <a:t> at vi </a:t>
            </a:r>
            <a:r>
              <a:rPr lang="en-US" err="1"/>
              <a:t>får</a:t>
            </a:r>
            <a:r>
              <a:rPr lang="en-US"/>
              <a:t> mere AI?</a:t>
            </a:r>
          </a:p>
        </p:txBody>
      </p:sp>
      <p:pic>
        <p:nvPicPr>
          <p:cNvPr id="4" name="Picture 3">
            <a:extLst>
              <a:ext uri="{FF2B5EF4-FFF2-40B4-BE49-F238E27FC236}">
                <a16:creationId xmlns:a16="http://schemas.microsoft.com/office/drawing/2014/main" id="{62CC21AD-DD87-6B6D-BD7B-84809C4B715B}"/>
              </a:ext>
            </a:extLst>
          </p:cNvPr>
          <p:cNvPicPr>
            <a:picLocks noChangeAspect="1"/>
          </p:cNvPicPr>
          <p:nvPr/>
        </p:nvPicPr>
        <p:blipFill>
          <a:blip r:embed="rId3"/>
          <a:srcRect l="41632" r="44587"/>
          <a:stretch/>
        </p:blipFill>
        <p:spPr>
          <a:xfrm>
            <a:off x="6264189" y="0"/>
            <a:ext cx="2879812" cy="5195191"/>
          </a:xfrm>
          <a:prstGeom prst="rect">
            <a:avLst/>
          </a:prstGeom>
        </p:spPr>
      </p:pic>
    </p:spTree>
    <p:extLst>
      <p:ext uri="{BB962C8B-B14F-4D97-AF65-F5344CB8AC3E}">
        <p14:creationId xmlns:p14="http://schemas.microsoft.com/office/powerpoint/2010/main" val="4122048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D89C-8F96-EA0E-5D69-5DD2E15DCEA3}"/>
              </a:ext>
            </a:extLst>
          </p:cNvPr>
          <p:cNvSpPr>
            <a:spLocks noGrp="1"/>
          </p:cNvSpPr>
          <p:nvPr>
            <p:ph type="ctrTitle"/>
          </p:nvPr>
        </p:nvSpPr>
        <p:spPr/>
        <p:txBody>
          <a:bodyPr/>
          <a:lstStyle/>
          <a:p>
            <a:r>
              <a:rPr lang="en-US" dirty="0" err="1"/>
              <a:t>Utopi</a:t>
            </a:r>
            <a:r>
              <a:rPr lang="en-US" dirty="0"/>
              <a:t> vs </a:t>
            </a:r>
            <a:r>
              <a:rPr lang="en-US" dirty="0" err="1"/>
              <a:t>dystopi</a:t>
            </a:r>
            <a:br>
              <a:rPr lang="en-US" dirty="0"/>
            </a:br>
            <a:r>
              <a:rPr lang="en-US" sz="3200" dirty="0"/>
              <a:t>Cooperative learning</a:t>
            </a:r>
            <a:endParaRPr lang="en-US" sz="2000" dirty="0"/>
          </a:p>
        </p:txBody>
      </p:sp>
      <p:sp>
        <p:nvSpPr>
          <p:cNvPr id="3" name="Subtitle 2">
            <a:extLst>
              <a:ext uri="{FF2B5EF4-FFF2-40B4-BE49-F238E27FC236}">
                <a16:creationId xmlns:a16="http://schemas.microsoft.com/office/drawing/2014/main" id="{E77DF944-7D25-A4B9-63A7-7425330B8EEF}"/>
              </a:ext>
            </a:extLst>
          </p:cNvPr>
          <p:cNvSpPr>
            <a:spLocks noGrp="1"/>
          </p:cNvSpPr>
          <p:nvPr>
            <p:ph type="subTitle" idx="1"/>
          </p:nvPr>
        </p:nvSpPr>
        <p:spPr>
          <a:xfrm>
            <a:off x="4752020" y="1979912"/>
            <a:ext cx="4104456" cy="1802041"/>
          </a:xfrm>
        </p:spPr>
        <p:txBody>
          <a:bodyPr/>
          <a:lstStyle/>
          <a:p>
            <a:r>
              <a:rPr lang="en-US" sz="1400" err="1"/>
              <a:t>Dystopi</a:t>
            </a:r>
            <a:r>
              <a:rPr lang="en-US" sz="1400"/>
              <a:t> </a:t>
            </a:r>
            <a:r>
              <a:rPr lang="en-US" sz="1400" b="0"/>
              <a:t>er </a:t>
            </a:r>
            <a:r>
              <a:rPr lang="en-US" sz="1400" b="0" err="1"/>
              <a:t>forestillinger</a:t>
            </a:r>
            <a:r>
              <a:rPr lang="en-US" sz="1400" b="0"/>
              <a:t> </a:t>
            </a:r>
            <a:r>
              <a:rPr lang="en-US" sz="1400" b="0" err="1"/>
              <a:t>hvor</a:t>
            </a:r>
            <a:r>
              <a:rPr lang="en-US" sz="1400" b="0"/>
              <a:t> AI </a:t>
            </a:r>
            <a:r>
              <a:rPr lang="en-US" sz="1400" b="0" err="1"/>
              <a:t>bliver</a:t>
            </a:r>
            <a:r>
              <a:rPr lang="en-US" sz="1400" b="0"/>
              <a:t> </a:t>
            </a:r>
            <a:r>
              <a:rPr lang="en-US" sz="1400" b="0" err="1"/>
              <a:t>en</a:t>
            </a:r>
            <a:r>
              <a:rPr lang="en-US" sz="1400" b="0"/>
              <a:t> </a:t>
            </a:r>
            <a:r>
              <a:rPr lang="en-US" sz="1400" b="0" err="1"/>
              <a:t>trussel</a:t>
            </a:r>
            <a:r>
              <a:rPr lang="en-US" sz="1400" b="0"/>
              <a:t> for </a:t>
            </a:r>
            <a:r>
              <a:rPr lang="en-US" sz="1400" b="0" err="1"/>
              <a:t>mennesker</a:t>
            </a:r>
            <a:r>
              <a:rPr lang="en-US" sz="1400" b="0"/>
              <a:t> (</a:t>
            </a:r>
            <a:r>
              <a:rPr lang="en-US" sz="1400" b="0" err="1"/>
              <a:t>meget</a:t>
            </a:r>
            <a:r>
              <a:rPr lang="en-US" sz="1400" b="0"/>
              <a:t> sci-fi laver den slags </a:t>
            </a:r>
            <a:r>
              <a:rPr lang="en-US" sz="1400" b="0" err="1"/>
              <a:t>forestillinger</a:t>
            </a:r>
            <a:r>
              <a:rPr lang="en-US" sz="1400" b="0"/>
              <a:t>).</a:t>
            </a:r>
            <a:endParaRPr lang="en-US" sz="1400"/>
          </a:p>
          <a:p>
            <a:r>
              <a:rPr lang="en-US" sz="1400" err="1"/>
              <a:t>Utopi</a:t>
            </a:r>
            <a:r>
              <a:rPr lang="en-US" sz="1400" b="0"/>
              <a:t> er </a:t>
            </a:r>
            <a:r>
              <a:rPr lang="en-US" sz="1400" b="0" err="1"/>
              <a:t>omvendt</a:t>
            </a:r>
            <a:r>
              <a:rPr lang="en-US" sz="1400" b="0"/>
              <a:t> den </a:t>
            </a:r>
            <a:r>
              <a:rPr lang="en-US" sz="1400" b="0" err="1"/>
              <a:t>ideelle</a:t>
            </a:r>
            <a:r>
              <a:rPr lang="en-US" sz="1400" b="0"/>
              <a:t> </a:t>
            </a:r>
            <a:r>
              <a:rPr lang="en-US" sz="1400" b="0" err="1"/>
              <a:t>verden</a:t>
            </a:r>
            <a:r>
              <a:rPr lang="en-US" sz="1400" b="0"/>
              <a:t>, </a:t>
            </a:r>
            <a:r>
              <a:rPr lang="en-US" sz="1400" b="0" err="1"/>
              <a:t>hvor</a:t>
            </a:r>
            <a:r>
              <a:rPr lang="en-US" sz="1400" b="0"/>
              <a:t> AI </a:t>
            </a:r>
            <a:r>
              <a:rPr lang="en-US" sz="1400" b="0" err="1"/>
              <a:t>bidrager</a:t>
            </a:r>
            <a:r>
              <a:rPr lang="en-US" sz="1400" b="0"/>
              <a:t> </a:t>
            </a:r>
            <a:r>
              <a:rPr lang="en-US" sz="1400" b="0" err="1"/>
              <a:t>yderst</a:t>
            </a:r>
            <a:r>
              <a:rPr lang="en-US" sz="1400" b="0"/>
              <a:t> </a:t>
            </a:r>
            <a:r>
              <a:rPr lang="en-US" sz="1400" b="0" err="1"/>
              <a:t>positivt</a:t>
            </a:r>
            <a:r>
              <a:rPr lang="en-US" sz="1400" b="0"/>
              <a:t> </a:t>
            </a:r>
            <a:r>
              <a:rPr lang="en-US" sz="1400" b="0" err="1"/>
              <a:t>til</a:t>
            </a:r>
            <a:r>
              <a:rPr lang="en-US" sz="1400" b="0"/>
              <a:t> </a:t>
            </a:r>
            <a:r>
              <a:rPr lang="en-US" sz="1400" b="0" err="1"/>
              <a:t>menneskers</a:t>
            </a:r>
            <a:r>
              <a:rPr lang="en-US" sz="1400" b="0"/>
              <a:t> </a:t>
            </a:r>
            <a:r>
              <a:rPr lang="en-US" sz="1400" b="0" err="1"/>
              <a:t>levevilkår</a:t>
            </a:r>
            <a:r>
              <a:rPr lang="en-US" sz="1400" b="0"/>
              <a:t>.</a:t>
            </a:r>
          </a:p>
        </p:txBody>
      </p:sp>
      <p:sp>
        <p:nvSpPr>
          <p:cNvPr id="5" name="TextBox 4">
            <a:extLst>
              <a:ext uri="{FF2B5EF4-FFF2-40B4-BE49-F238E27FC236}">
                <a16:creationId xmlns:a16="http://schemas.microsoft.com/office/drawing/2014/main" id="{E1F55727-1A61-4207-261A-5504076EA55D}"/>
              </a:ext>
            </a:extLst>
          </p:cNvPr>
          <p:cNvSpPr txBox="1"/>
          <p:nvPr/>
        </p:nvSpPr>
        <p:spPr>
          <a:xfrm>
            <a:off x="755577" y="1951547"/>
            <a:ext cx="3636404" cy="2246769"/>
          </a:xfrm>
          <a:prstGeom prst="rect">
            <a:avLst/>
          </a:prstGeom>
          <a:noFill/>
        </p:spPr>
        <p:txBody>
          <a:bodyPr wrap="square">
            <a:spAutoFit/>
          </a:bodyPr>
          <a:lstStyle/>
          <a:p>
            <a:r>
              <a:rPr lang="en-US" sz="2000" b="0" i="1" err="1"/>
              <a:t>Stil</a:t>
            </a:r>
            <a:r>
              <a:rPr lang="en-US" sz="2000" b="0" i="1"/>
              <a:t> </a:t>
            </a:r>
            <a:r>
              <a:rPr lang="en-US" sz="2000" b="0" i="1" err="1"/>
              <a:t>jer</a:t>
            </a:r>
            <a:r>
              <a:rPr lang="en-US" sz="2000" b="0" i="1"/>
              <a:t> op </a:t>
            </a:r>
            <a:r>
              <a:rPr lang="en-US" sz="2000" b="0" i="1" err="1"/>
              <a:t>på</a:t>
            </a:r>
            <a:r>
              <a:rPr lang="en-US" sz="2000" b="0" i="1"/>
              <a:t> </a:t>
            </a:r>
            <a:r>
              <a:rPr lang="en-US" sz="2000" b="0" i="1" err="1"/>
              <a:t>en</a:t>
            </a:r>
            <a:r>
              <a:rPr lang="en-US" sz="2000" b="0" i="1"/>
              <a:t> </a:t>
            </a:r>
            <a:r>
              <a:rPr lang="en-US" sz="2000" b="0" i="1" err="1"/>
              <a:t>række</a:t>
            </a:r>
            <a:r>
              <a:rPr lang="en-US" sz="2000" b="0" i="1"/>
              <a:t> </a:t>
            </a:r>
            <a:r>
              <a:rPr lang="en-US" sz="2000" b="0" i="1" err="1"/>
              <a:t>hvor</a:t>
            </a:r>
            <a:r>
              <a:rPr lang="en-US" sz="2000" b="0" i="1"/>
              <a:t> dem med de </a:t>
            </a:r>
            <a:r>
              <a:rPr lang="en-US" sz="2000" b="0" i="1" err="1"/>
              <a:t>mest</a:t>
            </a:r>
            <a:r>
              <a:rPr lang="en-US" sz="2000" b="0" i="1"/>
              <a:t> </a:t>
            </a:r>
            <a:r>
              <a:rPr lang="en-US" sz="2000" b="1" i="1" err="1"/>
              <a:t>dystopiske</a:t>
            </a:r>
            <a:r>
              <a:rPr lang="en-US" sz="2000" b="0" i="1"/>
              <a:t> </a:t>
            </a:r>
            <a:r>
              <a:rPr lang="en-US" sz="2000" b="0" i="1" err="1"/>
              <a:t>forestillinger</a:t>
            </a:r>
            <a:r>
              <a:rPr lang="en-US" sz="2000" b="0" i="1"/>
              <a:t> </a:t>
            </a:r>
            <a:r>
              <a:rPr lang="en-US" sz="2000" b="0" i="1" err="1"/>
              <a:t>står</a:t>
            </a:r>
            <a:r>
              <a:rPr lang="en-US" sz="2000" b="0" i="1"/>
              <a:t> I den </a:t>
            </a:r>
            <a:r>
              <a:rPr lang="en-US" sz="2000" b="0" i="1" err="1"/>
              <a:t>ene</a:t>
            </a:r>
            <a:r>
              <a:rPr lang="en-US" sz="2000" b="0" i="1"/>
              <a:t> </a:t>
            </a:r>
            <a:r>
              <a:rPr lang="en-US" sz="2000" b="0" i="1" err="1"/>
              <a:t>ende</a:t>
            </a:r>
            <a:r>
              <a:rPr lang="en-US" sz="2000" b="0" i="1"/>
              <a:t>, </a:t>
            </a:r>
            <a:r>
              <a:rPr lang="en-US" sz="2000" b="0" i="1" err="1"/>
              <a:t>og</a:t>
            </a:r>
            <a:r>
              <a:rPr lang="en-US" sz="2000" b="0" i="1"/>
              <a:t> de </a:t>
            </a:r>
            <a:r>
              <a:rPr lang="en-US" sz="2000" b="0" i="1" err="1"/>
              <a:t>mest</a:t>
            </a:r>
            <a:r>
              <a:rPr lang="en-US" sz="2000" b="0" i="1"/>
              <a:t> </a:t>
            </a:r>
            <a:r>
              <a:rPr lang="en-US" sz="2000" b="1" i="1" err="1"/>
              <a:t>utopiske</a:t>
            </a:r>
            <a:r>
              <a:rPr lang="en-US" sz="2000" b="0" i="1"/>
              <a:t> </a:t>
            </a:r>
            <a:r>
              <a:rPr lang="en-US" sz="2000" b="0" i="1" err="1"/>
              <a:t>forestillinger</a:t>
            </a:r>
            <a:r>
              <a:rPr lang="en-US" sz="2000" b="0" i="1"/>
              <a:t> </a:t>
            </a:r>
            <a:r>
              <a:rPr lang="en-US" sz="2000" b="0" i="1" err="1"/>
              <a:t>i</a:t>
            </a:r>
            <a:r>
              <a:rPr lang="en-US" sz="2000" b="0" i="1"/>
              <a:t> den </a:t>
            </a:r>
            <a:r>
              <a:rPr lang="en-US" sz="2000" b="0" i="1" err="1"/>
              <a:t>anden</a:t>
            </a:r>
            <a:r>
              <a:rPr lang="en-US" sz="2000" b="0" i="1"/>
              <a:t>. Tal </a:t>
            </a:r>
            <a:r>
              <a:rPr lang="en-US" sz="2000" b="0" i="1" err="1"/>
              <a:t>sammen</a:t>
            </a:r>
            <a:r>
              <a:rPr lang="en-US" sz="2000" b="0" i="1"/>
              <a:t> for at </a:t>
            </a:r>
            <a:r>
              <a:rPr lang="en-US" sz="2000" b="0" i="1" err="1"/>
              <a:t>finde</a:t>
            </a:r>
            <a:r>
              <a:rPr lang="en-US" sz="2000" b="0" i="1"/>
              <a:t> </a:t>
            </a:r>
            <a:r>
              <a:rPr lang="en-US" sz="2000" b="0" i="1" err="1"/>
              <a:t>ud</a:t>
            </a:r>
            <a:r>
              <a:rPr lang="en-US" sz="2000" b="0" i="1"/>
              <a:t> </a:t>
            </a:r>
            <a:r>
              <a:rPr lang="en-US" sz="2000" b="0" i="1" err="1"/>
              <a:t>af</a:t>
            </a:r>
            <a:r>
              <a:rPr lang="en-US" sz="2000" b="0" i="1"/>
              <a:t> </a:t>
            </a:r>
            <a:r>
              <a:rPr lang="en-US" sz="2000" b="0" i="1" err="1"/>
              <a:t>hvor</a:t>
            </a:r>
            <a:r>
              <a:rPr lang="en-US" sz="2000" b="0" i="1"/>
              <a:t> I </a:t>
            </a:r>
            <a:r>
              <a:rPr lang="en-US" sz="2000" b="0" i="1" err="1"/>
              <a:t>står</a:t>
            </a:r>
            <a:r>
              <a:rPr lang="en-US" sz="2000" b="0" i="1"/>
              <a:t> </a:t>
            </a:r>
            <a:r>
              <a:rPr lang="en-US" sz="2000" b="0" i="1" err="1"/>
              <a:t>mest</a:t>
            </a:r>
            <a:r>
              <a:rPr lang="en-US" sz="2000" b="0" i="1"/>
              <a:t> </a:t>
            </a:r>
            <a:r>
              <a:rPr lang="en-US" sz="2000" b="0" i="1" err="1"/>
              <a:t>rigtigt</a:t>
            </a:r>
            <a:r>
              <a:rPr lang="en-US" sz="2000" b="0" i="1"/>
              <a:t>.</a:t>
            </a:r>
          </a:p>
        </p:txBody>
      </p:sp>
      <p:pic>
        <p:nvPicPr>
          <p:cNvPr id="6" name="Picture 5">
            <a:extLst>
              <a:ext uri="{FF2B5EF4-FFF2-40B4-BE49-F238E27FC236}">
                <a16:creationId xmlns:a16="http://schemas.microsoft.com/office/drawing/2014/main" id="{0C21F287-7F07-37DF-C321-C310C475D612}"/>
              </a:ext>
            </a:extLst>
          </p:cNvPr>
          <p:cNvPicPr>
            <a:picLocks noChangeAspect="1"/>
          </p:cNvPicPr>
          <p:nvPr/>
        </p:nvPicPr>
        <p:blipFill>
          <a:blip r:embed="rId2"/>
          <a:srcRect t="12020" b="23535"/>
          <a:stretch/>
        </p:blipFill>
        <p:spPr>
          <a:xfrm>
            <a:off x="5796136" y="195486"/>
            <a:ext cx="2567051" cy="1654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EFCD5654-287C-DFE2-8E2E-5CABDD894B86}"/>
              </a:ext>
            </a:extLst>
          </p:cNvPr>
          <p:cNvPicPr>
            <a:picLocks noChangeAspect="1"/>
          </p:cNvPicPr>
          <p:nvPr/>
        </p:nvPicPr>
        <p:blipFill>
          <a:blip r:embed="rId3"/>
          <a:srcRect l="-450" t="14667" r="450" b="25376"/>
          <a:stretch/>
        </p:blipFill>
        <p:spPr>
          <a:xfrm>
            <a:off x="5796136" y="3426891"/>
            <a:ext cx="2547677" cy="1527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676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FC2F-7FC1-CE7D-8AE8-AA5091369FA4}"/>
              </a:ext>
            </a:extLst>
          </p:cNvPr>
          <p:cNvSpPr>
            <a:spLocks noGrp="1"/>
          </p:cNvSpPr>
          <p:nvPr>
            <p:ph type="ctrTitle"/>
          </p:nvPr>
        </p:nvSpPr>
        <p:spPr/>
        <p:txBody>
          <a:bodyPr/>
          <a:lstStyle/>
          <a:p>
            <a:r>
              <a:rPr lang="en-US" dirty="0" err="1"/>
              <a:t>Gruppedeling</a:t>
            </a:r>
            <a:br>
              <a:rPr lang="en-US" dirty="0"/>
            </a:br>
            <a:r>
              <a:rPr lang="en-US" sz="2000" dirty="0" err="1"/>
              <a:t>Undersøgelse</a:t>
            </a:r>
            <a:r>
              <a:rPr lang="en-US" sz="2000" dirty="0"/>
              <a:t> </a:t>
            </a:r>
            <a:r>
              <a:rPr lang="en-US" sz="2000" dirty="0" err="1"/>
              <a:t>af</a:t>
            </a:r>
            <a:r>
              <a:rPr lang="en-US" sz="2000" dirty="0"/>
              <a:t> </a:t>
            </a:r>
            <a:r>
              <a:rPr lang="en-US" sz="2000" dirty="0" err="1"/>
              <a:t>fremtider</a:t>
            </a:r>
            <a:r>
              <a:rPr lang="en-US" sz="2000" dirty="0"/>
              <a:t> med AI</a:t>
            </a:r>
          </a:p>
        </p:txBody>
      </p:sp>
      <p:sp>
        <p:nvSpPr>
          <p:cNvPr id="3" name="Subtitle 2">
            <a:extLst>
              <a:ext uri="{FF2B5EF4-FFF2-40B4-BE49-F238E27FC236}">
                <a16:creationId xmlns:a16="http://schemas.microsoft.com/office/drawing/2014/main" id="{3BAF4019-7AEB-6A77-715C-9D172740AEA6}"/>
              </a:ext>
            </a:extLst>
          </p:cNvPr>
          <p:cNvSpPr>
            <a:spLocks noGrp="1"/>
          </p:cNvSpPr>
          <p:nvPr>
            <p:ph type="subTitle" idx="1"/>
          </p:nvPr>
        </p:nvSpPr>
        <p:spPr>
          <a:xfrm>
            <a:off x="761859" y="2139702"/>
            <a:ext cx="3270082" cy="594364"/>
          </a:xfrm>
        </p:spPr>
        <p:txBody>
          <a:bodyPr/>
          <a:lstStyle/>
          <a:p>
            <a:r>
              <a:rPr lang="en-US" err="1"/>
              <a:t>Gå</a:t>
            </a:r>
            <a:r>
              <a:rPr lang="en-US"/>
              <a:t> I </a:t>
            </a:r>
            <a:r>
              <a:rPr lang="en-US" err="1"/>
              <a:t>gruppe</a:t>
            </a:r>
            <a:r>
              <a:rPr lang="en-US"/>
              <a:t> med dem I er </a:t>
            </a:r>
            <a:r>
              <a:rPr lang="en-US" err="1"/>
              <a:t>mest</a:t>
            </a:r>
            <a:r>
              <a:rPr lang="en-US"/>
              <a:t> </a:t>
            </a:r>
            <a:r>
              <a:rPr lang="en-US" err="1"/>
              <a:t>enige</a:t>
            </a:r>
            <a:r>
              <a:rPr lang="en-US"/>
              <a:t> med (</a:t>
            </a:r>
            <a:r>
              <a:rPr lang="en-US" err="1"/>
              <a:t>utopi</a:t>
            </a:r>
            <a:r>
              <a:rPr lang="en-US"/>
              <a:t> </a:t>
            </a:r>
            <a:r>
              <a:rPr lang="en-US" err="1"/>
              <a:t>eller</a:t>
            </a:r>
            <a:r>
              <a:rPr lang="en-US"/>
              <a:t> </a:t>
            </a:r>
            <a:r>
              <a:rPr lang="en-US" err="1"/>
              <a:t>dystopi</a:t>
            </a:r>
            <a:r>
              <a:rPr lang="en-US"/>
              <a:t>).</a:t>
            </a:r>
          </a:p>
          <a:p>
            <a:endParaRPr lang="en-US"/>
          </a:p>
          <a:p>
            <a:r>
              <a:rPr lang="en-US" err="1"/>
              <a:t>Gruppestørrelse</a:t>
            </a:r>
            <a:r>
              <a:rPr lang="en-US"/>
              <a:t> 2-4 </a:t>
            </a:r>
            <a:r>
              <a:rPr lang="en-US" err="1"/>
              <a:t>personer</a:t>
            </a:r>
            <a:r>
              <a:rPr lang="en-US"/>
              <a:t>.</a:t>
            </a:r>
          </a:p>
        </p:txBody>
      </p:sp>
      <p:pic>
        <p:nvPicPr>
          <p:cNvPr id="5" name="Picture 4">
            <a:extLst>
              <a:ext uri="{FF2B5EF4-FFF2-40B4-BE49-F238E27FC236}">
                <a16:creationId xmlns:a16="http://schemas.microsoft.com/office/drawing/2014/main" id="{1968D429-FC02-98DA-F94B-5FE618C539ED}"/>
              </a:ext>
            </a:extLst>
          </p:cNvPr>
          <p:cNvPicPr>
            <a:picLocks noChangeAspect="1"/>
          </p:cNvPicPr>
          <p:nvPr/>
        </p:nvPicPr>
        <p:blipFill>
          <a:blip r:embed="rId2"/>
          <a:srcRect t="12020" b="23535"/>
          <a:stretch/>
        </p:blipFill>
        <p:spPr>
          <a:xfrm>
            <a:off x="5508104" y="271343"/>
            <a:ext cx="3348372" cy="2157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0FF0528-5BE5-BAF7-36CF-3F82B2EB6095}"/>
              </a:ext>
            </a:extLst>
          </p:cNvPr>
          <p:cNvPicPr>
            <a:picLocks noChangeAspect="1"/>
          </p:cNvPicPr>
          <p:nvPr/>
        </p:nvPicPr>
        <p:blipFill>
          <a:blip r:embed="rId3"/>
          <a:srcRect l="-450" t="14667" r="450" b="25376"/>
          <a:stretch/>
        </p:blipFill>
        <p:spPr>
          <a:xfrm>
            <a:off x="5508104" y="2821405"/>
            <a:ext cx="3420380" cy="20507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65316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748FB-200E-7FEF-F532-B59A8110FAF7}"/>
              </a:ext>
            </a:extLst>
          </p:cNvPr>
          <p:cNvSpPr>
            <a:spLocks noGrp="1"/>
          </p:cNvSpPr>
          <p:nvPr>
            <p:ph type="ctrTitle"/>
          </p:nvPr>
        </p:nvSpPr>
        <p:spPr>
          <a:xfrm>
            <a:off x="761857" y="481957"/>
            <a:ext cx="7986606" cy="1186291"/>
          </a:xfrm>
        </p:spPr>
        <p:txBody>
          <a:bodyPr/>
          <a:lstStyle/>
          <a:p>
            <a:r>
              <a:rPr lang="en-US" sz="4000" i="1" dirty="0" err="1">
                <a:solidFill>
                  <a:srgbClr val="FF0000"/>
                </a:solidFill>
              </a:rPr>
              <a:t>Udvid</a:t>
            </a:r>
            <a:r>
              <a:rPr lang="en-US" sz="4000" dirty="0"/>
              <a:t> </a:t>
            </a:r>
            <a:r>
              <a:rPr lang="en-US" sz="4000" dirty="0" err="1"/>
              <a:t>jeres</a:t>
            </a:r>
            <a:r>
              <a:rPr lang="en-US" sz="4000" dirty="0"/>
              <a:t> </a:t>
            </a:r>
            <a:r>
              <a:rPr lang="en-US" sz="4000" dirty="0" err="1"/>
              <a:t>forestilling</a:t>
            </a:r>
            <a:r>
              <a:rPr lang="en-US" sz="4000" dirty="0"/>
              <a:t> med AI</a:t>
            </a:r>
            <a:br>
              <a:rPr lang="en-US" dirty="0"/>
            </a:br>
            <a:r>
              <a:rPr lang="en-US" sz="2000" dirty="0" err="1"/>
              <a:t>Undersøg</a:t>
            </a:r>
            <a:r>
              <a:rPr lang="en-US" sz="2000" dirty="0"/>
              <a:t> </a:t>
            </a:r>
            <a:r>
              <a:rPr lang="en-US" sz="2000" dirty="0" err="1"/>
              <a:t>mulige</a:t>
            </a:r>
            <a:r>
              <a:rPr lang="en-US" sz="2000" dirty="0"/>
              <a:t> </a:t>
            </a:r>
            <a:r>
              <a:rPr lang="en-US" sz="2000" dirty="0" err="1"/>
              <a:t>fremtider</a:t>
            </a:r>
            <a:r>
              <a:rPr lang="en-US" sz="2000" dirty="0"/>
              <a:t> med AI – </a:t>
            </a:r>
            <a:r>
              <a:rPr lang="en-US" sz="2000" dirty="0" err="1"/>
              <a:t>brug</a:t>
            </a:r>
            <a:r>
              <a:rPr lang="en-US" sz="2000" dirty="0"/>
              <a:t> </a:t>
            </a:r>
            <a:r>
              <a:rPr lang="en-US" sz="2000" dirty="0" err="1"/>
              <a:t>fantasi</a:t>
            </a:r>
            <a:r>
              <a:rPr lang="en-US" sz="2000" dirty="0"/>
              <a:t> </a:t>
            </a:r>
            <a:r>
              <a:rPr lang="en-US" sz="2000" dirty="0" err="1"/>
              <a:t>og</a:t>
            </a:r>
            <a:r>
              <a:rPr lang="en-US" sz="2000" dirty="0"/>
              <a:t> sci-fi</a:t>
            </a:r>
          </a:p>
        </p:txBody>
      </p:sp>
      <p:sp>
        <p:nvSpPr>
          <p:cNvPr id="5" name="TextBox 4">
            <a:extLst>
              <a:ext uri="{FF2B5EF4-FFF2-40B4-BE49-F238E27FC236}">
                <a16:creationId xmlns:a16="http://schemas.microsoft.com/office/drawing/2014/main" id="{A1893024-5109-0AC9-5704-42DF5B820330}"/>
              </a:ext>
            </a:extLst>
          </p:cNvPr>
          <p:cNvSpPr txBox="1"/>
          <p:nvPr/>
        </p:nvSpPr>
        <p:spPr>
          <a:xfrm>
            <a:off x="6192180" y="1672830"/>
            <a:ext cx="2664296" cy="2262158"/>
          </a:xfrm>
          <a:prstGeom prst="rect">
            <a:avLst/>
          </a:prstGeom>
          <a:noFill/>
        </p:spPr>
        <p:txBody>
          <a:bodyPr wrap="square">
            <a:spAutoFit/>
          </a:bodyPr>
          <a:lstStyle/>
          <a:p>
            <a:r>
              <a:rPr lang="en-US" b="1" dirty="0">
                <a:solidFill>
                  <a:schemeClr val="accent1"/>
                </a:solidFill>
              </a:rPr>
              <a:t>Brug </a:t>
            </a:r>
            <a:r>
              <a:rPr lang="en-US" b="1" dirty="0" err="1">
                <a:solidFill>
                  <a:schemeClr val="accent1"/>
                </a:solidFill>
              </a:rPr>
              <a:t>fx</a:t>
            </a:r>
            <a:r>
              <a:rPr lang="en-US" b="1" dirty="0">
                <a:solidFill>
                  <a:schemeClr val="accent1"/>
                </a:solidFill>
              </a:rPr>
              <a:t> AI </a:t>
            </a:r>
            <a:r>
              <a:rPr lang="en-US" b="1" dirty="0" err="1">
                <a:solidFill>
                  <a:schemeClr val="accent1"/>
                </a:solidFill>
              </a:rPr>
              <a:t>til</a:t>
            </a:r>
            <a:r>
              <a:rPr lang="en-US" b="1" dirty="0">
                <a:solidFill>
                  <a:schemeClr val="accent1"/>
                </a:solidFill>
              </a:rPr>
              <a:t> </a:t>
            </a:r>
            <a:r>
              <a:rPr lang="en-US" b="1" dirty="0" err="1">
                <a:solidFill>
                  <a:schemeClr val="accent1"/>
                </a:solidFill>
              </a:rPr>
              <a:t>idéer</a:t>
            </a:r>
            <a:r>
              <a:rPr lang="en-US" b="1" dirty="0">
                <a:solidFill>
                  <a:schemeClr val="accent1"/>
                </a:solidFill>
              </a:rPr>
              <a:t>:</a:t>
            </a:r>
          </a:p>
          <a:p>
            <a:endParaRPr lang="en-US" sz="1400" dirty="0"/>
          </a:p>
          <a:p>
            <a:r>
              <a:rPr lang="en-US" sz="1400" b="1" dirty="0" err="1"/>
              <a:t>copilot.microsoft.com</a:t>
            </a:r>
            <a:endParaRPr lang="en-US" sz="1400" b="1" dirty="0"/>
          </a:p>
          <a:p>
            <a:r>
              <a:rPr lang="en-US" sz="1100" dirty="0"/>
              <a:t>(man </a:t>
            </a:r>
            <a:r>
              <a:rPr lang="en-US" sz="1100" dirty="0" err="1"/>
              <a:t>kan</a:t>
            </a:r>
            <a:r>
              <a:rPr lang="en-US" sz="1100" dirty="0"/>
              <a:t> </a:t>
            </a:r>
            <a:r>
              <a:rPr lang="en-US" sz="1100" dirty="0" err="1"/>
              <a:t>logge</a:t>
            </a:r>
            <a:r>
              <a:rPr lang="en-US" sz="1100" dirty="0"/>
              <a:t> </a:t>
            </a:r>
            <a:r>
              <a:rPr lang="en-US" sz="1100" dirty="0" err="1"/>
              <a:t>ind</a:t>
            </a:r>
            <a:r>
              <a:rPr lang="en-US" sz="1100" dirty="0"/>
              <a:t> med KP-login)</a:t>
            </a:r>
          </a:p>
          <a:p>
            <a:endParaRPr lang="en-US" sz="1400" dirty="0"/>
          </a:p>
          <a:p>
            <a:r>
              <a:rPr lang="en-US" sz="1400" b="1" dirty="0" err="1"/>
              <a:t>Skolebot.dk</a:t>
            </a:r>
            <a:endParaRPr lang="en-US" sz="1400" b="1" dirty="0"/>
          </a:p>
          <a:p>
            <a:endParaRPr lang="en-US" sz="1400" dirty="0"/>
          </a:p>
          <a:p>
            <a:r>
              <a:rPr lang="en-US" sz="1400" b="1" dirty="0" err="1"/>
              <a:t>SkoleGPT.dk</a:t>
            </a:r>
            <a:endParaRPr lang="en-US" sz="1400" b="1" dirty="0"/>
          </a:p>
          <a:p>
            <a:endParaRPr lang="en-US" sz="1400" dirty="0"/>
          </a:p>
          <a:p>
            <a:r>
              <a:rPr lang="en-US" sz="1400" i="1" dirty="0"/>
              <a:t>Andre chatbots</a:t>
            </a:r>
          </a:p>
        </p:txBody>
      </p:sp>
      <p:sp>
        <p:nvSpPr>
          <p:cNvPr id="6" name="TextBox 5">
            <a:extLst>
              <a:ext uri="{FF2B5EF4-FFF2-40B4-BE49-F238E27FC236}">
                <a16:creationId xmlns:a16="http://schemas.microsoft.com/office/drawing/2014/main" id="{7F15C715-08ED-0723-EC71-95B48CAF8E7C}"/>
              </a:ext>
            </a:extLst>
          </p:cNvPr>
          <p:cNvSpPr txBox="1"/>
          <p:nvPr/>
        </p:nvSpPr>
        <p:spPr>
          <a:xfrm>
            <a:off x="6192180" y="4008826"/>
            <a:ext cx="2412268" cy="830997"/>
          </a:xfrm>
          <a:prstGeom prst="rect">
            <a:avLst/>
          </a:prstGeom>
          <a:noFill/>
        </p:spPr>
        <p:txBody>
          <a:bodyPr wrap="square" rtlCol="0">
            <a:spAutoFit/>
          </a:bodyPr>
          <a:lstStyle/>
          <a:p>
            <a:pPr algn="l"/>
            <a:r>
              <a:rPr lang="en-US" sz="1600" i="1" dirty="0">
                <a:solidFill>
                  <a:schemeClr val="accent1"/>
                </a:solidFill>
                <a:cs typeface="Arial Bold"/>
              </a:rPr>
              <a:t>Brug gerne </a:t>
            </a:r>
            <a:r>
              <a:rPr lang="en-US" sz="1600" i="1" dirty="0" err="1">
                <a:solidFill>
                  <a:schemeClr val="accent1"/>
                </a:solidFill>
                <a:cs typeface="Arial Bold"/>
              </a:rPr>
              <a:t>få</a:t>
            </a:r>
            <a:r>
              <a:rPr lang="en-US" sz="1600" i="1" dirty="0">
                <a:solidFill>
                  <a:schemeClr val="accent1"/>
                </a:solidFill>
                <a:cs typeface="Arial Bold"/>
              </a:rPr>
              <a:t> men </a:t>
            </a:r>
            <a:r>
              <a:rPr lang="en-US" sz="1600" i="1" dirty="0" err="1">
                <a:solidFill>
                  <a:schemeClr val="accent1"/>
                </a:solidFill>
                <a:cs typeface="Arial Bold"/>
              </a:rPr>
              <a:t>gode</a:t>
            </a:r>
            <a:r>
              <a:rPr lang="en-US" sz="1600" i="1" dirty="0">
                <a:solidFill>
                  <a:schemeClr val="accent1"/>
                </a:solidFill>
                <a:cs typeface="Arial Bold"/>
              </a:rPr>
              <a:t> prompter.</a:t>
            </a:r>
          </a:p>
          <a:p>
            <a:pPr algn="l"/>
            <a:r>
              <a:rPr lang="en-US" sz="1600" i="1" dirty="0" err="1">
                <a:solidFill>
                  <a:schemeClr val="accent1"/>
                </a:solidFill>
                <a:cs typeface="Arial Bold"/>
              </a:rPr>
              <a:t>Spørg</a:t>
            </a:r>
            <a:r>
              <a:rPr lang="en-US" sz="1600" i="1" dirty="0">
                <a:solidFill>
                  <a:schemeClr val="accent1"/>
                </a:solidFill>
                <a:cs typeface="Arial Bold"/>
              </a:rPr>
              <a:t> </a:t>
            </a:r>
            <a:r>
              <a:rPr lang="en-US" sz="1600" i="1" dirty="0" err="1">
                <a:solidFill>
                  <a:schemeClr val="accent1"/>
                </a:solidFill>
                <a:cs typeface="Arial Bold"/>
              </a:rPr>
              <a:t>hvis</a:t>
            </a:r>
            <a:r>
              <a:rPr lang="en-US" sz="1600" i="1" dirty="0">
                <a:solidFill>
                  <a:schemeClr val="accent1"/>
                </a:solidFill>
                <a:cs typeface="Arial Bold"/>
              </a:rPr>
              <a:t> det driller.</a:t>
            </a:r>
            <a:endParaRPr lang="en-US" sz="1600" i="1" noProof="0" dirty="0">
              <a:solidFill>
                <a:schemeClr val="accent1"/>
              </a:solidFill>
              <a:latin typeface="+mn-lt"/>
              <a:cs typeface="Arial Bold"/>
            </a:endParaRPr>
          </a:p>
        </p:txBody>
      </p:sp>
      <p:sp>
        <p:nvSpPr>
          <p:cNvPr id="8" name="Subtitle 2">
            <a:extLst>
              <a:ext uri="{FF2B5EF4-FFF2-40B4-BE49-F238E27FC236}">
                <a16:creationId xmlns:a16="http://schemas.microsoft.com/office/drawing/2014/main" id="{82F58749-720F-AF8D-9DA3-F2ED74B0EA8F}"/>
              </a:ext>
            </a:extLst>
          </p:cNvPr>
          <p:cNvSpPr>
            <a:spLocks noGrp="1"/>
          </p:cNvSpPr>
          <p:nvPr>
            <p:ph type="subTitle" idx="1"/>
          </p:nvPr>
        </p:nvSpPr>
        <p:spPr>
          <a:xfrm>
            <a:off x="761857" y="1599642"/>
            <a:ext cx="4926267" cy="3312368"/>
          </a:xfrm>
        </p:spPr>
        <p:txBody>
          <a:bodyPr/>
          <a:lstStyle/>
          <a:p>
            <a:r>
              <a:rPr lang="en-US" dirty="0" err="1"/>
              <a:t>Gruppearbejde</a:t>
            </a:r>
            <a:r>
              <a:rPr lang="en-US" dirty="0"/>
              <a:t>: </a:t>
            </a:r>
            <a:r>
              <a:rPr lang="en-US" b="0" dirty="0"/>
              <a:t>Find </a:t>
            </a:r>
            <a:r>
              <a:rPr lang="en-US" b="0" dirty="0" err="1"/>
              <a:t>en</a:t>
            </a:r>
            <a:r>
              <a:rPr lang="en-US" b="0" dirty="0"/>
              <a:t> chatbot </a:t>
            </a:r>
            <a:r>
              <a:rPr lang="en-US" b="0" dirty="0" err="1"/>
              <a:t>og</a:t>
            </a:r>
            <a:r>
              <a:rPr lang="en-US" b="0" dirty="0"/>
              <a:t> </a:t>
            </a:r>
            <a:r>
              <a:rPr lang="en-US" b="0" dirty="0" err="1"/>
              <a:t>brug</a:t>
            </a:r>
            <a:r>
              <a:rPr lang="en-US" b="0" dirty="0"/>
              <a:t> den </a:t>
            </a:r>
            <a:r>
              <a:rPr lang="en-US" b="0" dirty="0" err="1"/>
              <a:t>som</a:t>
            </a:r>
            <a:r>
              <a:rPr lang="en-US" b="0" dirty="0"/>
              <a:t> inspiration </a:t>
            </a:r>
            <a:r>
              <a:rPr lang="en-US" b="0" dirty="0" err="1"/>
              <a:t>til</a:t>
            </a:r>
            <a:r>
              <a:rPr lang="en-US" b="0" dirty="0"/>
              <a:t> at </a:t>
            </a:r>
            <a:r>
              <a:rPr lang="en-US" b="0" dirty="0" err="1"/>
              <a:t>udforske</a:t>
            </a:r>
            <a:r>
              <a:rPr lang="en-US" b="0" dirty="0"/>
              <a:t> </a:t>
            </a:r>
            <a:r>
              <a:rPr lang="en-US" b="0" dirty="0" err="1"/>
              <a:t>forskellige</a:t>
            </a:r>
            <a:r>
              <a:rPr lang="en-US" b="0" dirty="0"/>
              <a:t> </a:t>
            </a:r>
            <a:r>
              <a:rPr lang="en-US" b="0" dirty="0" err="1"/>
              <a:t>fremtider</a:t>
            </a:r>
            <a:r>
              <a:rPr lang="en-US" b="0" dirty="0"/>
              <a:t> med AI. </a:t>
            </a:r>
            <a:r>
              <a:rPr lang="en-US" b="0" dirty="0" err="1"/>
              <a:t>Spørg</a:t>
            </a:r>
            <a:r>
              <a:rPr lang="en-US" b="0" dirty="0"/>
              <a:t> </a:t>
            </a:r>
            <a:r>
              <a:rPr lang="en-US" b="0" dirty="0" err="1"/>
              <a:t>fx</a:t>
            </a:r>
            <a:r>
              <a:rPr lang="en-US" b="0" dirty="0"/>
              <a:t> </a:t>
            </a:r>
            <a:r>
              <a:rPr lang="en-US" b="0" dirty="0" err="1"/>
              <a:t>ind</a:t>
            </a:r>
            <a:r>
              <a:rPr lang="en-US" b="0" dirty="0"/>
              <a:t> </a:t>
            </a:r>
            <a:r>
              <a:rPr lang="en-US" b="0" dirty="0" err="1"/>
              <a:t>til</a:t>
            </a:r>
            <a:r>
              <a:rPr lang="en-US" b="0" dirty="0"/>
              <a:t> </a:t>
            </a:r>
            <a:r>
              <a:rPr lang="en-US" b="0" dirty="0" err="1"/>
              <a:t>hvordan</a:t>
            </a:r>
            <a:r>
              <a:rPr lang="en-US" b="0" dirty="0"/>
              <a:t> </a:t>
            </a:r>
            <a:r>
              <a:rPr lang="en-US" b="0" dirty="0" err="1"/>
              <a:t>fremtiden</a:t>
            </a:r>
            <a:r>
              <a:rPr lang="en-US" b="0" dirty="0"/>
              <a:t> er med </a:t>
            </a:r>
            <a:r>
              <a:rPr lang="en-US" b="0" dirty="0" err="1"/>
              <a:t>nedenstående</a:t>
            </a:r>
            <a:r>
              <a:rPr lang="en-US" b="0" dirty="0"/>
              <a:t>. Bed den gerne om </a:t>
            </a:r>
            <a:r>
              <a:rPr lang="en-US" b="0" dirty="0" err="1"/>
              <a:t>korte</a:t>
            </a:r>
            <a:r>
              <a:rPr lang="en-US" b="0" dirty="0"/>
              <a:t> </a:t>
            </a:r>
            <a:r>
              <a:rPr lang="en-US" b="0" dirty="0" err="1"/>
              <a:t>svar</a:t>
            </a:r>
            <a:r>
              <a:rPr lang="en-US" b="0" dirty="0"/>
              <a:t>. </a:t>
            </a:r>
            <a:r>
              <a:rPr lang="en-US" b="0" dirty="0" err="1"/>
              <a:t>Giv</a:t>
            </a:r>
            <a:r>
              <a:rPr lang="en-US" b="0" dirty="0"/>
              <a:t> den </a:t>
            </a:r>
            <a:r>
              <a:rPr lang="en-US" b="0" dirty="0" err="1"/>
              <a:t>udfordringer</a:t>
            </a:r>
            <a:r>
              <a:rPr lang="en-US" b="0" dirty="0"/>
              <a:t>.</a:t>
            </a:r>
          </a:p>
          <a:p>
            <a:pPr marL="285750" indent="-285750">
              <a:lnSpc>
                <a:spcPts val="600"/>
              </a:lnSpc>
              <a:spcBef>
                <a:spcPts val="600"/>
              </a:spcBef>
              <a:buFont typeface="Arial" panose="020B0604020202020204" pitchFamily="34" charset="0"/>
              <a:buChar char="•"/>
            </a:pPr>
            <a:r>
              <a:rPr lang="en-US" sz="1100" b="0" dirty="0" err="1"/>
              <a:t>Jeres</a:t>
            </a:r>
            <a:r>
              <a:rPr lang="en-US" sz="1100" b="0" dirty="0"/>
              <a:t> profession </a:t>
            </a:r>
            <a:r>
              <a:rPr lang="en-US" sz="1100" b="0" dirty="0" err="1"/>
              <a:t>eller</a:t>
            </a:r>
            <a:r>
              <a:rPr lang="en-US" sz="1100" b="0" dirty="0"/>
              <a:t> </a:t>
            </a:r>
            <a:r>
              <a:rPr lang="en-US" sz="1100" b="0" dirty="0" err="1"/>
              <a:t>udddannelse</a:t>
            </a:r>
            <a:r>
              <a:rPr lang="en-US" sz="1100" b="0" dirty="0"/>
              <a:t> </a:t>
            </a:r>
          </a:p>
          <a:p>
            <a:pPr marL="285750" indent="-285750">
              <a:lnSpc>
                <a:spcPts val="600"/>
              </a:lnSpc>
              <a:spcBef>
                <a:spcPts val="600"/>
              </a:spcBef>
              <a:buFont typeface="Arial" panose="020B0604020202020204" pitchFamily="34" charset="0"/>
              <a:buChar char="•"/>
            </a:pPr>
            <a:r>
              <a:rPr lang="en-US" sz="1100" b="0" dirty="0" err="1"/>
              <a:t>Kærlighed</a:t>
            </a:r>
            <a:r>
              <a:rPr lang="en-US" sz="1100" b="0" dirty="0"/>
              <a:t> </a:t>
            </a:r>
            <a:r>
              <a:rPr lang="en-US" sz="1100" b="0" dirty="0" err="1"/>
              <a:t>og</a:t>
            </a:r>
            <a:r>
              <a:rPr lang="en-US" sz="1100" b="0" dirty="0"/>
              <a:t> </a:t>
            </a:r>
            <a:r>
              <a:rPr lang="en-US" sz="1100" b="0" dirty="0" err="1"/>
              <a:t>relationer</a:t>
            </a:r>
            <a:endParaRPr lang="en-US" sz="1100" b="0" dirty="0"/>
          </a:p>
          <a:p>
            <a:pPr marL="285750" indent="-285750">
              <a:lnSpc>
                <a:spcPts val="600"/>
              </a:lnSpc>
              <a:spcBef>
                <a:spcPts val="600"/>
              </a:spcBef>
              <a:buFont typeface="Arial" panose="020B0604020202020204" pitchFamily="34" charset="0"/>
              <a:buChar char="•"/>
            </a:pPr>
            <a:r>
              <a:rPr lang="en-US" sz="1100" b="0" dirty="0" err="1"/>
              <a:t>Dagligdag</a:t>
            </a:r>
            <a:endParaRPr lang="en-US" sz="1100" b="0" dirty="0"/>
          </a:p>
          <a:p>
            <a:pPr marL="285750" indent="-285750">
              <a:lnSpc>
                <a:spcPts val="600"/>
              </a:lnSpc>
              <a:spcBef>
                <a:spcPts val="600"/>
              </a:spcBef>
              <a:buFont typeface="Arial" panose="020B0604020202020204" pitchFamily="34" charset="0"/>
              <a:buChar char="•"/>
            </a:pPr>
            <a:r>
              <a:rPr lang="en-US" sz="1100" b="0" dirty="0" err="1"/>
              <a:t>Demokrati</a:t>
            </a:r>
            <a:endParaRPr lang="en-US" sz="1100" b="0" dirty="0"/>
          </a:p>
          <a:p>
            <a:pPr marL="285750" indent="-285750">
              <a:lnSpc>
                <a:spcPts val="600"/>
              </a:lnSpc>
              <a:spcBef>
                <a:spcPts val="600"/>
              </a:spcBef>
              <a:buFont typeface="Arial" panose="020B0604020202020204" pitchFamily="34" charset="0"/>
              <a:buChar char="•"/>
            </a:pPr>
            <a:r>
              <a:rPr lang="en-US" sz="1100" b="0" dirty="0" err="1"/>
              <a:t>Sundhed</a:t>
            </a:r>
            <a:endParaRPr lang="en-US" sz="1100" b="0" dirty="0"/>
          </a:p>
          <a:p>
            <a:pPr marL="285750" indent="-285750">
              <a:lnSpc>
                <a:spcPts val="600"/>
              </a:lnSpc>
              <a:spcBef>
                <a:spcPts val="600"/>
              </a:spcBef>
              <a:buFont typeface="Arial" panose="020B0604020202020204" pitchFamily="34" charset="0"/>
              <a:buChar char="•"/>
            </a:pPr>
            <a:r>
              <a:rPr lang="en-US" sz="1100" b="0" dirty="0" err="1"/>
              <a:t>Krig</a:t>
            </a:r>
            <a:r>
              <a:rPr lang="en-US" sz="1100" b="0" dirty="0"/>
              <a:t> </a:t>
            </a:r>
            <a:r>
              <a:rPr lang="en-US" sz="1100" b="0" dirty="0" err="1"/>
              <a:t>og</a:t>
            </a:r>
            <a:r>
              <a:rPr lang="en-US" sz="1100" b="0" dirty="0"/>
              <a:t> </a:t>
            </a:r>
            <a:r>
              <a:rPr lang="en-US" sz="1100" b="0" dirty="0" err="1"/>
              <a:t>fred</a:t>
            </a:r>
            <a:endParaRPr lang="en-US" sz="1100" b="0" dirty="0"/>
          </a:p>
          <a:p>
            <a:pPr marL="285750" indent="-285750">
              <a:lnSpc>
                <a:spcPts val="600"/>
              </a:lnSpc>
              <a:spcBef>
                <a:spcPts val="600"/>
              </a:spcBef>
              <a:buFont typeface="Arial" panose="020B0604020202020204" pitchFamily="34" charset="0"/>
              <a:buChar char="•"/>
            </a:pPr>
            <a:r>
              <a:rPr lang="en-US" sz="1100" b="0" dirty="0" err="1"/>
              <a:t>Miljø</a:t>
            </a:r>
            <a:r>
              <a:rPr lang="en-US" sz="1100" b="0" dirty="0"/>
              <a:t> </a:t>
            </a:r>
            <a:r>
              <a:rPr lang="en-US" sz="1100" b="0" dirty="0" err="1"/>
              <a:t>og</a:t>
            </a:r>
            <a:r>
              <a:rPr lang="en-US" sz="1100" b="0" dirty="0"/>
              <a:t> </a:t>
            </a:r>
            <a:r>
              <a:rPr lang="en-US" sz="1100" b="0" dirty="0" err="1"/>
              <a:t>klima</a:t>
            </a:r>
            <a:endParaRPr lang="en-US" sz="1100" b="0" dirty="0"/>
          </a:p>
          <a:p>
            <a:pPr marL="285750" indent="-285750">
              <a:lnSpc>
                <a:spcPts val="600"/>
              </a:lnSpc>
              <a:spcBef>
                <a:spcPts val="600"/>
              </a:spcBef>
              <a:buFont typeface="Arial" panose="020B0604020202020204" pitchFamily="34" charset="0"/>
              <a:buChar char="•"/>
            </a:pPr>
            <a:r>
              <a:rPr lang="en-US" sz="1100" b="0" dirty="0" err="1"/>
              <a:t>Underholdning</a:t>
            </a:r>
            <a:endParaRPr lang="en-US" sz="1100" b="0" dirty="0"/>
          </a:p>
          <a:p>
            <a:pPr marL="285750" indent="-285750">
              <a:lnSpc>
                <a:spcPts val="600"/>
              </a:lnSpc>
              <a:spcBef>
                <a:spcPts val="600"/>
              </a:spcBef>
              <a:buFont typeface="Arial" panose="020B0604020202020204" pitchFamily="34" charset="0"/>
              <a:buChar char="•"/>
            </a:pPr>
            <a:r>
              <a:rPr lang="en-US" sz="1100" b="0" dirty="0" err="1"/>
              <a:t>osv</a:t>
            </a:r>
            <a:r>
              <a:rPr lang="en-US" sz="1100" b="0" dirty="0"/>
              <a:t>.</a:t>
            </a:r>
          </a:p>
        </p:txBody>
      </p:sp>
    </p:spTree>
    <p:extLst>
      <p:ext uri="{BB962C8B-B14F-4D97-AF65-F5344CB8AC3E}">
        <p14:creationId xmlns:p14="http://schemas.microsoft.com/office/powerpoint/2010/main" val="224796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44B5A-6770-E8C8-A7F3-44F79D8C6D57}"/>
              </a:ext>
            </a:extLst>
          </p:cNvPr>
          <p:cNvSpPr>
            <a:spLocks noGrp="1"/>
          </p:cNvSpPr>
          <p:nvPr>
            <p:ph type="ctrTitle"/>
          </p:nvPr>
        </p:nvSpPr>
        <p:spPr>
          <a:xfrm>
            <a:off x="761858" y="941833"/>
            <a:ext cx="5130059" cy="696135"/>
          </a:xfrm>
        </p:spPr>
        <p:txBody>
          <a:bodyPr/>
          <a:lstStyle/>
          <a:p>
            <a:r>
              <a:rPr lang="da-DK" sz="2800" dirty="0"/>
              <a:t>Tak fordi I vil være med</a:t>
            </a:r>
          </a:p>
        </p:txBody>
      </p:sp>
      <p:sp>
        <p:nvSpPr>
          <p:cNvPr id="3" name="Undertitel 2">
            <a:extLst>
              <a:ext uri="{FF2B5EF4-FFF2-40B4-BE49-F238E27FC236}">
                <a16:creationId xmlns:a16="http://schemas.microsoft.com/office/drawing/2014/main" id="{BF81692D-18AC-4B6D-62A1-A083866D0D7D}"/>
              </a:ext>
            </a:extLst>
          </p:cNvPr>
          <p:cNvSpPr>
            <a:spLocks noGrp="1"/>
          </p:cNvSpPr>
          <p:nvPr>
            <p:ph type="subTitle" idx="1"/>
          </p:nvPr>
        </p:nvSpPr>
        <p:spPr>
          <a:xfrm>
            <a:off x="761858" y="1717482"/>
            <a:ext cx="5130059" cy="2762480"/>
          </a:xfrm>
        </p:spPr>
        <p:txBody>
          <a:bodyPr/>
          <a:lstStyle/>
          <a:p>
            <a:r>
              <a:rPr lang="da-DK" b="0" dirty="0"/>
              <a:t>Tak fordi at I vil være med til at vise hvad I kan og hvad I har på hjertet.</a:t>
            </a:r>
          </a:p>
          <a:p>
            <a:r>
              <a:rPr lang="da-DK" b="0" dirty="0"/>
              <a:t>I </a:t>
            </a:r>
            <a:r>
              <a:rPr lang="da-DK" b="0" dirty="0" err="1"/>
              <a:t>KP’s</a:t>
            </a:r>
            <a:r>
              <a:rPr lang="da-DK" b="0" dirty="0"/>
              <a:t> forsamlingshus bruger vi kunsten som udtryksform og som greb til en demokratisk dialog om menneskelige værdier i at samfund der præges af AI – hvad enten man er ung, gammel, professionel, borger eller bare sig selv.</a:t>
            </a:r>
          </a:p>
          <a:p>
            <a:r>
              <a:rPr lang="da-DK" b="0" dirty="0"/>
              <a:t>Jeg glæder mig til at se jeres værker og forstå hvad der ligger bag.</a:t>
            </a:r>
          </a:p>
          <a:p>
            <a:endParaRPr lang="da-DK" b="0" dirty="0"/>
          </a:p>
          <a:p>
            <a:r>
              <a:rPr lang="da-DK" b="0" dirty="0"/>
              <a:t>Bedste hilsner, Morten og Helge, Institut for AI og teknologi i uddannelse.</a:t>
            </a:r>
          </a:p>
        </p:txBody>
      </p:sp>
      <p:pic>
        <p:nvPicPr>
          <p:cNvPr id="5122" name="Picture 2" descr="Generated output">
            <a:extLst>
              <a:ext uri="{FF2B5EF4-FFF2-40B4-BE49-F238E27FC236}">
                <a16:creationId xmlns:a16="http://schemas.microsoft.com/office/drawing/2014/main" id="{00ECA39A-6965-EF08-C3B7-F80F502CAA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23" r="19014"/>
          <a:stretch>
            <a:fillRect/>
          </a:stretch>
        </p:blipFill>
        <p:spPr bwMode="auto">
          <a:xfrm>
            <a:off x="6090698" y="0"/>
            <a:ext cx="3053301"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1C19396F-EE67-FA90-E748-02330830402D}"/>
              </a:ext>
            </a:extLst>
          </p:cNvPr>
          <p:cNvSpPr txBox="1"/>
          <p:nvPr/>
        </p:nvSpPr>
        <p:spPr>
          <a:xfrm>
            <a:off x="7649152" y="1242194"/>
            <a:ext cx="1473480" cy="338554"/>
          </a:xfrm>
          <a:prstGeom prst="rect">
            <a:avLst/>
          </a:prstGeom>
          <a:noFill/>
        </p:spPr>
        <p:txBody>
          <a:bodyPr wrap="none" rtlCol="0">
            <a:spAutoFit/>
          </a:bodyPr>
          <a:lstStyle/>
          <a:p>
            <a:pPr algn="l"/>
            <a:r>
              <a:rPr lang="da-DK" sz="1600" b="1" noProof="0" dirty="0">
                <a:solidFill>
                  <a:srgbClr val="F4BA4B"/>
                </a:solidFill>
                <a:latin typeface="+mn-lt"/>
                <a:cs typeface="Arial Bold"/>
              </a:rPr>
              <a:t>Kunstig pleje</a:t>
            </a:r>
          </a:p>
        </p:txBody>
      </p:sp>
    </p:spTree>
    <p:extLst>
      <p:ext uri="{BB962C8B-B14F-4D97-AF65-F5344CB8AC3E}">
        <p14:creationId xmlns:p14="http://schemas.microsoft.com/office/powerpoint/2010/main" val="272729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F9E90A-728B-87B7-30E8-27674AB97E01}"/>
              </a:ext>
            </a:extLst>
          </p:cNvPr>
          <p:cNvSpPr>
            <a:spLocks noGrp="1"/>
          </p:cNvSpPr>
          <p:nvPr>
            <p:ph type="ctrTitle"/>
          </p:nvPr>
        </p:nvSpPr>
        <p:spPr>
          <a:xfrm>
            <a:off x="761859" y="663538"/>
            <a:ext cx="5296894" cy="1186291"/>
          </a:xfrm>
        </p:spPr>
        <p:txBody>
          <a:bodyPr/>
          <a:lstStyle/>
          <a:p>
            <a:r>
              <a:rPr lang="da-DK" sz="3600" dirty="0"/>
              <a:t>AI-</a:t>
            </a:r>
            <a:r>
              <a:rPr lang="da-DK" sz="3600" dirty="0" err="1"/>
              <a:t>billedegeneratorer</a:t>
            </a:r>
            <a:br>
              <a:rPr lang="da-DK" dirty="0"/>
            </a:br>
            <a:r>
              <a:rPr lang="da-DK" sz="2000" dirty="0"/>
              <a:t>Frit teknologivalg</a:t>
            </a:r>
          </a:p>
        </p:txBody>
      </p:sp>
      <p:sp>
        <p:nvSpPr>
          <p:cNvPr id="5" name="Rectangle 2">
            <a:extLst>
              <a:ext uri="{FF2B5EF4-FFF2-40B4-BE49-F238E27FC236}">
                <a16:creationId xmlns:a16="http://schemas.microsoft.com/office/drawing/2014/main" id="{8E176D84-3208-0E5D-45B7-849ECC21EF1C}"/>
              </a:ext>
            </a:extLst>
          </p:cNvPr>
          <p:cNvSpPr>
            <a:spLocks noGrp="1" noChangeArrowheads="1"/>
          </p:cNvSpPr>
          <p:nvPr>
            <p:ph type="subTitle" idx="1"/>
          </p:nvPr>
        </p:nvSpPr>
        <p:spPr bwMode="auto">
          <a:xfrm>
            <a:off x="761859" y="1542673"/>
            <a:ext cx="5296894"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t>Forskellige teknologier kalder på forskellige processer, promptteknikker og giver forskellige æstetiske udtryk.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a-DK" altLang="da-DK" sz="1400" dirty="0">
                <a:latin typeface="Times New Roman" panose="02020603050405020304" pitchFamily="18" charset="0"/>
                <a:cs typeface="Times New Roman" panose="02020603050405020304" pitchFamily="18" charset="0"/>
              </a:rPr>
              <a:t>Anbefalede</a:t>
            </a:r>
            <a:endParaRPr kumimoji="0" lang="da-DK" altLang="da-DK" sz="140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t>Copilot chat: </a:t>
            </a: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hlinkClick r:id="rId2" tooltip="https://m365.cloud.microsoft/chat/">
                  <a:extLst>
                    <a:ext uri="{A12FA001-AC4F-418D-AE19-62706E023703}">
                      <ahyp:hlinkClr xmlns:ahyp="http://schemas.microsoft.com/office/drawing/2018/hyperlinkcolor" val="tx"/>
                    </a:ext>
                  </a:extLst>
                </a:hlinkClick>
              </a:rPr>
              <a:t>https://m365.cloud.microsoft/chat/</a:t>
            </a: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t> (fungerer med KP-login. Måske skal man skælde den ud før den gider at lave billeder)</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hlinkClick r:id="rId3" tooltip="http://www.craiyon.com/">
                  <a:extLst>
                    <a:ext uri="{A12FA001-AC4F-418D-AE19-62706E023703}">
                      <ahyp:hlinkClr xmlns:ahyp="http://schemas.microsoft.com/office/drawing/2018/hyperlinkcolor" val="tx"/>
                    </a:ext>
                  </a:extLst>
                </a:hlinkClick>
              </a:rPr>
              <a:t> craiyon.com</a:t>
            </a:r>
            <a:endPar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hlinkClick r:id="rId4" tooltip="https://image-generator.com/ai-image-generator">
                  <a:extLst>
                    <a:ext uri="{A12FA001-AC4F-418D-AE19-62706E023703}">
                      <ahyp:hlinkClr xmlns:ahyp="http://schemas.microsoft.com/office/drawing/2018/hyperlinkcolor" val="tx"/>
                    </a:ext>
                  </a:extLst>
                </a:hlinkClick>
              </a:rPr>
              <a:t> image-generator.com/ai-image-generator</a:t>
            </a:r>
            <a:endPar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hlinkClick r:id="rId5" tooltip="https://deepai.org/machine-learning-model/text2img">
                  <a:extLst>
                    <a:ext uri="{A12FA001-AC4F-418D-AE19-62706E023703}">
                      <ahyp:hlinkClr xmlns:ahyp="http://schemas.microsoft.com/office/drawing/2018/hyperlinkcolor" val="tx"/>
                    </a:ext>
                  </a:extLst>
                </a:hlinkClick>
              </a:rPr>
              <a:t> deepai.org/machine-learning-model/text2img</a:t>
            </a:r>
            <a:b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br>
            <a:endPar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400" i="0" u="none" strike="noStrike" cap="none" normalizeH="0" baseline="0" dirty="0">
                <a:ln>
                  <a:noFill/>
                </a:ln>
                <a:effectLst/>
                <a:latin typeface="Times New Roman" panose="02020603050405020304" pitchFamily="18" charset="0"/>
                <a:cs typeface="Times New Roman" panose="02020603050405020304" pitchFamily="18" charset="0"/>
              </a:rPr>
              <a:t>Andre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da-DK" altLang="da-DK" sz="1400" b="0" i="0" u="none" strike="noStrike" cap="none" normalizeH="0" baseline="0" dirty="0" err="1">
                <a:ln>
                  <a:noFill/>
                </a:ln>
                <a:effectLst/>
                <a:latin typeface="Times New Roman" panose="02020603050405020304" pitchFamily="18" charset="0"/>
                <a:cs typeface="Times New Roman" panose="02020603050405020304" pitchFamily="18" charset="0"/>
              </a:rPr>
              <a:t>Skolebot</a:t>
            </a: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t> (login kræves for at genere billeder)</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t> Le Chat/Mistral (login kræves)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da-DK" altLang="da-DK" sz="1400" b="0" i="0" u="none" strike="noStrike" cap="none" normalizeH="0" baseline="0" dirty="0" err="1">
                <a:ln>
                  <a:noFill/>
                </a:ln>
                <a:effectLst/>
                <a:latin typeface="Times New Roman" panose="02020603050405020304" pitchFamily="18" charset="0"/>
                <a:cs typeface="Times New Roman" panose="02020603050405020304" pitchFamily="18" charset="0"/>
              </a:rPr>
              <a:t>ChatGPT</a:t>
            </a: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t> (login kræves)</a:t>
            </a:r>
            <a:endParaRPr lang="da-DK" altLang="da-DK" sz="1400" b="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da-DK" altLang="da-DK" sz="1400" b="0" i="0" u="none" strike="noStrike" cap="none" normalizeH="0" baseline="0" dirty="0" err="1">
                <a:ln>
                  <a:noFill/>
                </a:ln>
                <a:effectLst/>
                <a:latin typeface="Times New Roman" panose="02020603050405020304" pitchFamily="18" charset="0"/>
                <a:cs typeface="Times New Roman" panose="02020603050405020304" pitchFamily="18" charset="0"/>
              </a:rPr>
              <a:t>Gemini</a:t>
            </a:r>
            <a:r>
              <a:rPr kumimoji="0" lang="da-DK" altLang="da-DK" sz="1400" b="0" i="0" u="none" strike="noStrike" cap="none" normalizeH="0" baseline="0" dirty="0">
                <a:ln>
                  <a:noFill/>
                </a:ln>
                <a:effectLst/>
                <a:latin typeface="Times New Roman" panose="02020603050405020304" pitchFamily="18" charset="0"/>
                <a:cs typeface="Times New Roman" panose="02020603050405020304" pitchFamily="18" charset="0"/>
              </a:rPr>
              <a:t> (Login kræves)</a:t>
            </a:r>
          </a:p>
        </p:txBody>
      </p:sp>
      <p:pic>
        <p:nvPicPr>
          <p:cNvPr id="6" name="Billede 5">
            <a:extLst>
              <a:ext uri="{FF2B5EF4-FFF2-40B4-BE49-F238E27FC236}">
                <a16:creationId xmlns:a16="http://schemas.microsoft.com/office/drawing/2014/main" id="{2103D37D-56C4-9160-A841-FC1A107D5312}"/>
              </a:ext>
            </a:extLst>
          </p:cNvPr>
          <p:cNvPicPr>
            <a:picLocks noChangeAspect="1"/>
          </p:cNvPicPr>
          <p:nvPr/>
        </p:nvPicPr>
        <p:blipFill>
          <a:blip r:embed="rId6"/>
          <a:stretch>
            <a:fillRect/>
          </a:stretch>
        </p:blipFill>
        <p:spPr>
          <a:xfrm>
            <a:off x="6181344" y="0"/>
            <a:ext cx="2962656" cy="5143500"/>
          </a:xfrm>
          <a:prstGeom prst="rect">
            <a:avLst/>
          </a:prstGeom>
        </p:spPr>
      </p:pic>
    </p:spTree>
    <p:extLst>
      <p:ext uri="{BB962C8B-B14F-4D97-AF65-F5344CB8AC3E}">
        <p14:creationId xmlns:p14="http://schemas.microsoft.com/office/powerpoint/2010/main" val="3855909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03AC-5A4B-3702-29B6-459A45D0292A}"/>
              </a:ext>
            </a:extLst>
          </p:cNvPr>
          <p:cNvSpPr>
            <a:spLocks noGrp="1"/>
          </p:cNvSpPr>
          <p:nvPr>
            <p:ph type="ctrTitle"/>
          </p:nvPr>
        </p:nvSpPr>
        <p:spPr/>
        <p:txBody>
          <a:bodyPr/>
          <a:lstStyle/>
          <a:p>
            <a:r>
              <a:rPr lang="en-US" dirty="0" err="1"/>
              <a:t>tre</a:t>
            </a:r>
            <a:r>
              <a:rPr lang="en-US" dirty="0"/>
              <a:t> </a:t>
            </a:r>
            <a:r>
              <a:rPr lang="en-US" dirty="0" err="1"/>
              <a:t>af</a:t>
            </a:r>
            <a:r>
              <a:rPr lang="en-US" dirty="0"/>
              <a:t> Kristoffer </a:t>
            </a:r>
            <a:r>
              <a:rPr lang="en-US" dirty="0" err="1"/>
              <a:t>Ørums</a:t>
            </a:r>
            <a:r>
              <a:rPr lang="en-US" dirty="0"/>
              <a:t> 18 </a:t>
            </a:r>
            <a:r>
              <a:rPr lang="en-US" dirty="0" err="1"/>
              <a:t>benspænd</a:t>
            </a:r>
            <a:br>
              <a:rPr lang="en-US" dirty="0"/>
            </a:br>
            <a:endParaRPr lang="en-US" dirty="0"/>
          </a:p>
        </p:txBody>
      </p:sp>
      <p:sp>
        <p:nvSpPr>
          <p:cNvPr id="3" name="Subtitle 2">
            <a:extLst>
              <a:ext uri="{FF2B5EF4-FFF2-40B4-BE49-F238E27FC236}">
                <a16:creationId xmlns:a16="http://schemas.microsoft.com/office/drawing/2014/main" id="{0DD710E6-6F24-26EC-F12A-8CA4A72A8422}"/>
              </a:ext>
            </a:extLst>
          </p:cNvPr>
          <p:cNvSpPr>
            <a:spLocks noGrp="1"/>
          </p:cNvSpPr>
          <p:nvPr>
            <p:ph type="subTitle" idx="1"/>
          </p:nvPr>
        </p:nvSpPr>
        <p:spPr>
          <a:xfrm>
            <a:off x="761858" y="2483004"/>
            <a:ext cx="6569531" cy="2088995"/>
          </a:xfrm>
        </p:spPr>
        <p:txBody>
          <a:bodyPr/>
          <a:lstStyle/>
          <a:p>
            <a:pPr marL="285750" indent="-285750">
              <a:buFont typeface="Arial" panose="020B0604020202020204" pitchFamily="34" charset="0"/>
              <a:buChar char="•"/>
            </a:pPr>
            <a:r>
              <a:rPr lang="en-US" dirty="0"/>
              <a:t>Make work that one is able to “think with”, or get confused by </a:t>
            </a:r>
          </a:p>
          <a:p>
            <a:pPr marL="285750" indent="-285750">
              <a:buFont typeface="Arial" panose="020B0604020202020204" pitchFamily="34" charset="0"/>
              <a:buChar char="•"/>
            </a:pPr>
            <a:r>
              <a:rPr lang="en-US" dirty="0"/>
              <a:t>Produce as much as I can myself, to learn from the process, not just the written word </a:t>
            </a:r>
          </a:p>
          <a:p>
            <a:pPr marL="285750" indent="-285750">
              <a:buFont typeface="Arial" panose="020B0604020202020204" pitchFamily="34" charset="0"/>
              <a:buChar char="•"/>
            </a:pPr>
            <a:r>
              <a:rPr lang="en-US" dirty="0"/>
              <a:t>Address specific places and people, rather than global abstractions</a:t>
            </a:r>
          </a:p>
        </p:txBody>
      </p:sp>
    </p:spTree>
    <p:extLst>
      <p:ext uri="{BB962C8B-B14F-4D97-AF65-F5344CB8AC3E}">
        <p14:creationId xmlns:p14="http://schemas.microsoft.com/office/powerpoint/2010/main" val="311712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F0B8-3035-9E32-32A6-3E68651B0308}"/>
              </a:ext>
            </a:extLst>
          </p:cNvPr>
          <p:cNvSpPr>
            <a:spLocks noGrp="1"/>
          </p:cNvSpPr>
          <p:nvPr>
            <p:ph type="ctrTitle"/>
          </p:nvPr>
        </p:nvSpPr>
        <p:spPr>
          <a:xfrm>
            <a:off x="761858" y="339502"/>
            <a:ext cx="6150402" cy="1800200"/>
          </a:xfrm>
        </p:spPr>
        <p:txBody>
          <a:bodyPr/>
          <a:lstStyle/>
          <a:p>
            <a:r>
              <a:rPr lang="en-US" dirty="0" err="1"/>
              <a:t>Skab</a:t>
            </a:r>
            <a:r>
              <a:rPr lang="en-US" dirty="0"/>
              <a:t> </a:t>
            </a:r>
            <a:r>
              <a:rPr lang="en-US" i="1" dirty="0" err="1">
                <a:solidFill>
                  <a:srgbClr val="FF0000"/>
                </a:solidFill>
              </a:rPr>
              <a:t>konkret</a:t>
            </a:r>
            <a:r>
              <a:rPr lang="en-US" dirty="0"/>
              <a:t> situation</a:t>
            </a:r>
            <a:br>
              <a:rPr lang="en-US" dirty="0"/>
            </a:br>
            <a:r>
              <a:rPr lang="en-US" sz="1800" b="0" dirty="0"/>
              <a:t>Find </a:t>
            </a:r>
            <a:r>
              <a:rPr lang="en-US" sz="1800" b="0" dirty="0" err="1"/>
              <a:t>forskellige</a:t>
            </a:r>
            <a:r>
              <a:rPr lang="en-US" sz="1800" b="0" dirty="0"/>
              <a:t> </a:t>
            </a:r>
            <a:r>
              <a:rPr lang="en-US" sz="1800" b="0" dirty="0" err="1"/>
              <a:t>situationer</a:t>
            </a:r>
            <a:r>
              <a:rPr lang="en-US" sz="1800" b="0" dirty="0"/>
              <a:t> der </a:t>
            </a:r>
            <a:r>
              <a:rPr lang="en-US" sz="1800" b="0" dirty="0" err="1"/>
              <a:t>kan</a:t>
            </a:r>
            <a:r>
              <a:rPr lang="en-US" sz="1800" b="0" dirty="0"/>
              <a:t> </a:t>
            </a:r>
            <a:r>
              <a:rPr lang="en-US" sz="1800" b="0" dirty="0" err="1"/>
              <a:t>sætte</a:t>
            </a:r>
            <a:r>
              <a:rPr lang="en-US" sz="1800" b="0" dirty="0"/>
              <a:t> </a:t>
            </a:r>
            <a:r>
              <a:rPr lang="en-US" sz="1800" b="0" dirty="0" err="1"/>
              <a:t>jeres</a:t>
            </a:r>
            <a:r>
              <a:rPr lang="en-US" sz="1800" b="0" dirty="0"/>
              <a:t> </a:t>
            </a:r>
            <a:r>
              <a:rPr lang="en-US" sz="1800" b="0" dirty="0" err="1"/>
              <a:t>forestilling</a:t>
            </a:r>
            <a:r>
              <a:rPr lang="en-US" sz="1800" b="0" dirty="0"/>
              <a:t> om </a:t>
            </a:r>
            <a:r>
              <a:rPr lang="en-US" sz="1800" b="0" dirty="0" err="1"/>
              <a:t>fremtiden</a:t>
            </a:r>
            <a:r>
              <a:rPr lang="en-US" sz="1800" b="0" dirty="0"/>
              <a:t> </a:t>
            </a:r>
            <a:r>
              <a:rPr lang="en-US" sz="1800" b="0" dirty="0" err="1"/>
              <a:t>lidt</a:t>
            </a:r>
            <a:r>
              <a:rPr lang="en-US" sz="1800" b="0" dirty="0"/>
              <a:t> </a:t>
            </a:r>
            <a:r>
              <a:rPr lang="en-US" sz="1800" b="0" dirty="0" err="1"/>
              <a:t>på</a:t>
            </a:r>
            <a:r>
              <a:rPr lang="en-US" sz="1800" b="0" dirty="0"/>
              <a:t> </a:t>
            </a:r>
            <a:r>
              <a:rPr lang="en-US" sz="1800" b="0" dirty="0" err="1"/>
              <a:t>spidsen</a:t>
            </a:r>
            <a:r>
              <a:rPr lang="en-US" sz="1800" b="0" dirty="0"/>
              <a:t>. </a:t>
            </a:r>
            <a:r>
              <a:rPr lang="en-US" sz="1800" b="0" dirty="0" err="1"/>
              <a:t>Vælg</a:t>
            </a:r>
            <a:r>
              <a:rPr lang="en-US" sz="1800" b="0" dirty="0"/>
              <a:t> </a:t>
            </a:r>
            <a:r>
              <a:rPr lang="en-US" sz="1800" b="0" dirty="0" err="1"/>
              <a:t>en</a:t>
            </a:r>
            <a:r>
              <a:rPr lang="en-US" sz="1800" b="0" dirty="0"/>
              <a:t> situation </a:t>
            </a:r>
            <a:r>
              <a:rPr lang="en-US" sz="1800" b="0" dirty="0" err="1"/>
              <a:t>som</a:t>
            </a:r>
            <a:r>
              <a:rPr lang="en-US" sz="1800" b="0" dirty="0"/>
              <a:t> </a:t>
            </a:r>
            <a:r>
              <a:rPr lang="en-US" sz="1800" b="0" dirty="0" err="1"/>
              <a:t>kan</a:t>
            </a:r>
            <a:r>
              <a:rPr lang="en-US" sz="1800" b="0" dirty="0"/>
              <a:t> </a:t>
            </a:r>
            <a:r>
              <a:rPr lang="en-US" sz="1800" b="0" dirty="0" err="1"/>
              <a:t>ende</a:t>
            </a:r>
            <a:r>
              <a:rPr lang="en-US" sz="1800" b="0" dirty="0"/>
              <a:t> med et </a:t>
            </a:r>
            <a:r>
              <a:rPr lang="en-US" sz="1800" b="0" dirty="0" err="1"/>
              <a:t>konkret</a:t>
            </a:r>
            <a:r>
              <a:rPr lang="en-US" sz="1800" b="0" dirty="0"/>
              <a:t> </a:t>
            </a:r>
            <a:r>
              <a:rPr lang="en-US" sz="1800" b="0" dirty="0" err="1"/>
              <a:t>billede</a:t>
            </a:r>
            <a:r>
              <a:rPr lang="en-US" sz="1800" b="0" dirty="0"/>
              <a:t> </a:t>
            </a:r>
            <a:r>
              <a:rPr lang="en-US" sz="1800" b="0" dirty="0" err="1"/>
              <a:t>som</a:t>
            </a:r>
            <a:r>
              <a:rPr lang="en-US" sz="1800" b="0" dirty="0"/>
              <a:t> </a:t>
            </a:r>
            <a:r>
              <a:rPr lang="en-US" sz="1800" b="0" dirty="0" err="1"/>
              <a:t>kan</a:t>
            </a:r>
            <a:r>
              <a:rPr lang="en-US" sz="1800" b="0" dirty="0"/>
              <a:t> </a:t>
            </a:r>
            <a:r>
              <a:rPr lang="en-US" sz="1800" b="0" dirty="0" err="1"/>
              <a:t>få</a:t>
            </a:r>
            <a:r>
              <a:rPr lang="en-US" sz="1800" b="0" dirty="0"/>
              <a:t> </a:t>
            </a:r>
            <a:r>
              <a:rPr lang="en-US" sz="1800" b="0" dirty="0" err="1"/>
              <a:t>andre</a:t>
            </a:r>
            <a:r>
              <a:rPr lang="en-US" sz="1800" b="0" dirty="0"/>
              <a:t> </a:t>
            </a:r>
            <a:r>
              <a:rPr lang="en-US" sz="1800" b="0" dirty="0" err="1"/>
              <a:t>til</a:t>
            </a:r>
            <a:r>
              <a:rPr lang="en-US" sz="1800" b="0" dirty="0"/>
              <a:t> at </a:t>
            </a:r>
            <a:r>
              <a:rPr lang="en-US" sz="1800" dirty="0" err="1"/>
              <a:t>undre</a:t>
            </a:r>
            <a:r>
              <a:rPr lang="en-US" sz="1800" b="0" dirty="0"/>
              <a:t> sig </a:t>
            </a:r>
            <a:r>
              <a:rPr lang="en-US" sz="1800" b="0" dirty="0" err="1"/>
              <a:t>eller</a:t>
            </a:r>
            <a:r>
              <a:rPr lang="en-US" sz="1800" b="0" dirty="0"/>
              <a:t> </a:t>
            </a:r>
            <a:r>
              <a:rPr lang="en-US" sz="1800" dirty="0" err="1"/>
              <a:t>tænke</a:t>
            </a:r>
            <a:r>
              <a:rPr lang="en-US" sz="1800" b="0" dirty="0"/>
              <a:t> med </a:t>
            </a:r>
            <a:r>
              <a:rPr lang="en-US" sz="1800" b="0" dirty="0" err="1"/>
              <a:t>på</a:t>
            </a:r>
            <a:r>
              <a:rPr lang="en-US" sz="1800" b="0" dirty="0"/>
              <a:t> </a:t>
            </a:r>
            <a:r>
              <a:rPr lang="en-US" sz="1800" b="0" dirty="0" err="1"/>
              <a:t>jeres</a:t>
            </a:r>
            <a:r>
              <a:rPr lang="en-US" sz="1800" b="0" dirty="0"/>
              <a:t> </a:t>
            </a:r>
            <a:r>
              <a:rPr lang="en-US" sz="1800" b="0" dirty="0" err="1"/>
              <a:t>forestilling</a:t>
            </a:r>
            <a:r>
              <a:rPr lang="en-US" sz="1800" b="0" dirty="0"/>
              <a:t> – </a:t>
            </a:r>
            <a:r>
              <a:rPr lang="en-US" sz="1800" b="0" dirty="0" err="1"/>
              <a:t>ligesom</a:t>
            </a:r>
            <a:r>
              <a:rPr lang="en-US" sz="1800" b="0" dirty="0"/>
              <a:t> </a:t>
            </a:r>
            <a:r>
              <a:rPr lang="en-US" sz="1800" b="0" dirty="0" err="1"/>
              <a:t>idéen</a:t>
            </a:r>
            <a:r>
              <a:rPr lang="en-US" sz="1800" b="0" dirty="0"/>
              <a:t> </a:t>
            </a:r>
            <a:r>
              <a:rPr lang="en-US" sz="1800" b="0" dirty="0" err="1"/>
              <a:t>i</a:t>
            </a:r>
            <a:r>
              <a:rPr lang="en-US" sz="1800" b="0" dirty="0"/>
              <a:t> “The caring machine”.</a:t>
            </a:r>
            <a:endParaRPr lang="en-US" b="0" dirty="0"/>
          </a:p>
        </p:txBody>
      </p:sp>
      <p:sp>
        <p:nvSpPr>
          <p:cNvPr id="3" name="Subtitle 2">
            <a:extLst>
              <a:ext uri="{FF2B5EF4-FFF2-40B4-BE49-F238E27FC236}">
                <a16:creationId xmlns:a16="http://schemas.microsoft.com/office/drawing/2014/main" id="{8581CE2A-7E69-49C7-0DBD-2797F7935A16}"/>
              </a:ext>
            </a:extLst>
          </p:cNvPr>
          <p:cNvSpPr>
            <a:spLocks noGrp="1"/>
          </p:cNvSpPr>
          <p:nvPr>
            <p:ph type="subTitle" idx="1"/>
          </p:nvPr>
        </p:nvSpPr>
        <p:spPr>
          <a:xfrm>
            <a:off x="761858" y="2251972"/>
            <a:ext cx="4854257" cy="1940705"/>
          </a:xfrm>
        </p:spPr>
        <p:txBody>
          <a:bodyPr/>
          <a:lstStyle/>
          <a:p>
            <a:r>
              <a:rPr lang="en-US" sz="1400" dirty="0"/>
              <a:t>Brug </a:t>
            </a:r>
            <a:r>
              <a:rPr lang="en-US" sz="1400" dirty="0" err="1"/>
              <a:t>fx</a:t>
            </a:r>
            <a:r>
              <a:rPr lang="en-US" sz="1400" dirty="0"/>
              <a:t> </a:t>
            </a:r>
            <a:r>
              <a:rPr lang="en-US" sz="1400" dirty="0" err="1"/>
              <a:t>disse</a:t>
            </a:r>
            <a:r>
              <a:rPr lang="en-US" sz="1400" dirty="0"/>
              <a:t> </a:t>
            </a:r>
            <a:r>
              <a:rPr lang="en-US" sz="1400" dirty="0" err="1"/>
              <a:t>arbejdsspørgsmål</a:t>
            </a:r>
            <a:endParaRPr lang="en-US" sz="1400" dirty="0"/>
          </a:p>
          <a:p>
            <a:r>
              <a:rPr lang="en-US" sz="1400" dirty="0"/>
              <a:t>•	Find et </a:t>
            </a:r>
            <a:r>
              <a:rPr lang="en-US" sz="1400" dirty="0" err="1"/>
              <a:t>årstal</a:t>
            </a:r>
            <a:r>
              <a:rPr lang="en-US" sz="1400" dirty="0"/>
              <a:t> </a:t>
            </a:r>
            <a:r>
              <a:rPr lang="en-US" sz="1400" dirty="0" err="1"/>
              <a:t>godt</a:t>
            </a:r>
            <a:r>
              <a:rPr lang="en-US" sz="1400" dirty="0"/>
              <a:t> </a:t>
            </a:r>
            <a:r>
              <a:rPr lang="en-US" sz="1400" dirty="0" err="1"/>
              <a:t>ude</a:t>
            </a:r>
            <a:r>
              <a:rPr lang="en-US" sz="1400" dirty="0"/>
              <a:t> </a:t>
            </a:r>
            <a:r>
              <a:rPr lang="en-US" sz="1400" dirty="0" err="1"/>
              <a:t>i</a:t>
            </a:r>
            <a:r>
              <a:rPr lang="en-US" sz="1400" dirty="0"/>
              <a:t> </a:t>
            </a:r>
            <a:r>
              <a:rPr lang="en-US" sz="1400" dirty="0" err="1"/>
              <a:t>fremtiden</a:t>
            </a:r>
            <a:endParaRPr lang="en-US" sz="1400" dirty="0"/>
          </a:p>
          <a:p>
            <a:r>
              <a:rPr lang="en-US" sz="1400" dirty="0"/>
              <a:t>•	</a:t>
            </a:r>
            <a:r>
              <a:rPr lang="en-US" sz="1400" dirty="0" err="1"/>
              <a:t>Hvordan</a:t>
            </a:r>
            <a:r>
              <a:rPr lang="en-US" sz="1400" dirty="0"/>
              <a:t> er </a:t>
            </a:r>
            <a:r>
              <a:rPr lang="en-US" sz="1400" dirty="0" err="1"/>
              <a:t>samfundet</a:t>
            </a:r>
            <a:r>
              <a:rPr lang="en-US" sz="1400" dirty="0"/>
              <a:t> </a:t>
            </a:r>
            <a:r>
              <a:rPr lang="en-US" sz="1400" dirty="0" err="1"/>
              <a:t>generelt</a:t>
            </a:r>
            <a:r>
              <a:rPr lang="en-US" sz="1400" dirty="0"/>
              <a:t> </a:t>
            </a:r>
            <a:r>
              <a:rPr lang="en-US" sz="1400" dirty="0" err="1"/>
              <a:t>på</a:t>
            </a:r>
            <a:r>
              <a:rPr lang="en-US" sz="1400" dirty="0"/>
              <a:t> det </a:t>
            </a:r>
            <a:r>
              <a:rPr lang="en-US" sz="1400" dirty="0" err="1"/>
              <a:t>tidspunkt</a:t>
            </a:r>
            <a:r>
              <a:rPr lang="en-US" sz="1400" dirty="0"/>
              <a:t>?</a:t>
            </a:r>
          </a:p>
          <a:p>
            <a:r>
              <a:rPr lang="en-US" sz="1400" dirty="0"/>
              <a:t>•	Find situation (</a:t>
            </a:r>
            <a:r>
              <a:rPr lang="en-US" sz="1400" dirty="0" err="1"/>
              <a:t>mennesker</a:t>
            </a:r>
            <a:r>
              <a:rPr lang="en-US" sz="1400" dirty="0"/>
              <a:t>, AI, </a:t>
            </a:r>
            <a:r>
              <a:rPr lang="en-US" sz="1400" dirty="0" err="1"/>
              <a:t>sted</a:t>
            </a:r>
            <a:r>
              <a:rPr lang="en-US" sz="1400" dirty="0"/>
              <a:t> </a:t>
            </a:r>
            <a:r>
              <a:rPr lang="en-US" sz="1400" dirty="0" err="1"/>
              <a:t>osv</a:t>
            </a:r>
            <a:r>
              <a:rPr lang="en-US" sz="1400" dirty="0"/>
              <a:t>.) </a:t>
            </a:r>
          </a:p>
          <a:p>
            <a:r>
              <a:rPr lang="en-US" sz="1400" i="1" dirty="0">
                <a:solidFill>
                  <a:srgbClr val="FF0000"/>
                </a:solidFill>
              </a:rPr>
              <a:t>I </a:t>
            </a:r>
            <a:r>
              <a:rPr lang="en-US" sz="1400" i="1" dirty="0" err="1">
                <a:solidFill>
                  <a:srgbClr val="FF0000"/>
                </a:solidFill>
              </a:rPr>
              <a:t>skal</a:t>
            </a:r>
            <a:r>
              <a:rPr lang="en-US" sz="1400" i="1" dirty="0">
                <a:solidFill>
                  <a:srgbClr val="FF0000"/>
                </a:solidFill>
              </a:rPr>
              <a:t> </a:t>
            </a:r>
            <a:r>
              <a:rPr lang="en-US" sz="1400" i="1" dirty="0" err="1">
                <a:solidFill>
                  <a:srgbClr val="FF0000"/>
                </a:solidFill>
              </a:rPr>
              <a:t>ende</a:t>
            </a:r>
            <a:r>
              <a:rPr lang="en-US" sz="1400" i="1" dirty="0">
                <a:solidFill>
                  <a:srgbClr val="FF0000"/>
                </a:solidFill>
              </a:rPr>
              <a:t> med </a:t>
            </a:r>
            <a:r>
              <a:rPr lang="en-US" sz="1400" i="1" dirty="0" err="1">
                <a:solidFill>
                  <a:srgbClr val="FF0000"/>
                </a:solidFill>
              </a:rPr>
              <a:t>én-tre</a:t>
            </a:r>
            <a:r>
              <a:rPr lang="en-US" sz="1400" i="1" dirty="0">
                <a:solidFill>
                  <a:srgbClr val="FF0000"/>
                </a:solidFill>
              </a:rPr>
              <a:t> </a:t>
            </a:r>
            <a:r>
              <a:rPr lang="en-US" sz="1400" i="1" dirty="0" err="1">
                <a:solidFill>
                  <a:srgbClr val="FF0000"/>
                </a:solidFill>
              </a:rPr>
              <a:t>gode</a:t>
            </a:r>
            <a:r>
              <a:rPr lang="en-US" sz="1400" i="1" dirty="0">
                <a:solidFill>
                  <a:srgbClr val="FF0000"/>
                </a:solidFill>
              </a:rPr>
              <a:t> </a:t>
            </a:r>
            <a:r>
              <a:rPr lang="en-US" sz="1400" i="1" dirty="0" err="1">
                <a:solidFill>
                  <a:srgbClr val="FF0000"/>
                </a:solidFill>
              </a:rPr>
              <a:t>idéer</a:t>
            </a:r>
            <a:r>
              <a:rPr lang="en-US" sz="1400" i="1" dirty="0">
                <a:solidFill>
                  <a:srgbClr val="FF0000"/>
                </a:solidFill>
              </a:rPr>
              <a:t> </a:t>
            </a:r>
            <a:r>
              <a:rPr lang="en-US" sz="1400" i="1" dirty="0" err="1">
                <a:solidFill>
                  <a:srgbClr val="FF0000"/>
                </a:solidFill>
              </a:rPr>
              <a:t>til</a:t>
            </a:r>
            <a:r>
              <a:rPr lang="en-US" sz="1400" i="1" dirty="0">
                <a:solidFill>
                  <a:srgbClr val="FF0000"/>
                </a:solidFill>
              </a:rPr>
              <a:t> </a:t>
            </a:r>
            <a:r>
              <a:rPr lang="en-US" sz="1400" i="1" dirty="0" err="1">
                <a:solidFill>
                  <a:srgbClr val="FF0000"/>
                </a:solidFill>
              </a:rPr>
              <a:t>en</a:t>
            </a:r>
            <a:r>
              <a:rPr lang="en-US" sz="1400" i="1" dirty="0">
                <a:solidFill>
                  <a:srgbClr val="FF0000"/>
                </a:solidFill>
              </a:rPr>
              <a:t> situation. </a:t>
            </a:r>
            <a:r>
              <a:rPr lang="en-US" sz="1400" i="1" dirty="0" err="1">
                <a:solidFill>
                  <a:srgbClr val="FF0000"/>
                </a:solidFill>
              </a:rPr>
              <a:t>Skriv</a:t>
            </a:r>
            <a:r>
              <a:rPr lang="en-US" sz="1400" i="1" dirty="0">
                <a:solidFill>
                  <a:srgbClr val="FF0000"/>
                </a:solidFill>
              </a:rPr>
              <a:t> den gerne </a:t>
            </a:r>
            <a:r>
              <a:rPr lang="en-US" sz="1400" i="1" dirty="0" err="1">
                <a:solidFill>
                  <a:srgbClr val="FF0000"/>
                </a:solidFill>
              </a:rPr>
              <a:t>ned</a:t>
            </a:r>
            <a:r>
              <a:rPr lang="en-US" sz="1400" i="1" dirty="0">
                <a:solidFill>
                  <a:srgbClr val="FF0000"/>
                </a:solidFill>
              </a:rPr>
              <a:t> </a:t>
            </a:r>
            <a:r>
              <a:rPr lang="en-US" sz="1400" i="1" dirty="0" err="1">
                <a:solidFill>
                  <a:srgbClr val="FF0000"/>
                </a:solidFill>
              </a:rPr>
              <a:t>så</a:t>
            </a:r>
            <a:r>
              <a:rPr lang="en-US" sz="1400" i="1" dirty="0">
                <a:solidFill>
                  <a:srgbClr val="FF0000"/>
                </a:solidFill>
              </a:rPr>
              <a:t> </a:t>
            </a:r>
            <a:r>
              <a:rPr lang="en-US" sz="1400" i="1" dirty="0" err="1">
                <a:solidFill>
                  <a:srgbClr val="FF0000"/>
                </a:solidFill>
              </a:rPr>
              <a:t>konkret</a:t>
            </a:r>
            <a:r>
              <a:rPr lang="en-US" sz="1400" i="1" dirty="0">
                <a:solidFill>
                  <a:srgbClr val="FF0000"/>
                </a:solidFill>
              </a:rPr>
              <a:t> </a:t>
            </a:r>
            <a:r>
              <a:rPr lang="en-US" sz="1400" i="1" dirty="0" err="1">
                <a:solidFill>
                  <a:srgbClr val="FF0000"/>
                </a:solidFill>
              </a:rPr>
              <a:t>som</a:t>
            </a:r>
            <a:r>
              <a:rPr lang="en-US" sz="1400" i="1" dirty="0">
                <a:solidFill>
                  <a:srgbClr val="FF0000"/>
                </a:solidFill>
              </a:rPr>
              <a:t> </a:t>
            </a:r>
            <a:r>
              <a:rPr lang="en-US" sz="1400" i="1" dirty="0" err="1">
                <a:solidFill>
                  <a:srgbClr val="FF0000"/>
                </a:solidFill>
              </a:rPr>
              <a:t>muligt</a:t>
            </a:r>
            <a:r>
              <a:rPr lang="en-US" sz="1400" i="1" dirty="0">
                <a:solidFill>
                  <a:srgbClr val="FF0000"/>
                </a:solidFill>
              </a:rPr>
              <a:t>.</a:t>
            </a:r>
          </a:p>
        </p:txBody>
      </p:sp>
      <p:pic>
        <p:nvPicPr>
          <p:cNvPr id="5" name="Picture 4">
            <a:hlinkClick r:id="rId2"/>
            <a:extLst>
              <a:ext uri="{FF2B5EF4-FFF2-40B4-BE49-F238E27FC236}">
                <a16:creationId xmlns:a16="http://schemas.microsoft.com/office/drawing/2014/main" id="{21E3F44F-E4D2-522E-6FA9-2FBB440B322C}"/>
              </a:ext>
            </a:extLst>
          </p:cNvPr>
          <p:cNvPicPr>
            <a:picLocks noChangeAspect="1"/>
          </p:cNvPicPr>
          <p:nvPr/>
        </p:nvPicPr>
        <p:blipFill>
          <a:blip r:embed="rId3"/>
          <a:stretch>
            <a:fillRect/>
          </a:stretch>
        </p:blipFill>
        <p:spPr>
          <a:xfrm>
            <a:off x="-40811" y="4335947"/>
            <a:ext cx="9225621" cy="857846"/>
          </a:xfrm>
          <a:prstGeom prst="rect">
            <a:avLst/>
          </a:prstGeom>
        </p:spPr>
      </p:pic>
      <p:pic>
        <p:nvPicPr>
          <p:cNvPr id="6" name="Picture 5">
            <a:extLst>
              <a:ext uri="{FF2B5EF4-FFF2-40B4-BE49-F238E27FC236}">
                <a16:creationId xmlns:a16="http://schemas.microsoft.com/office/drawing/2014/main" id="{1FD3AD39-BDE7-BE65-4A57-CAF0E629F2B6}"/>
              </a:ext>
            </a:extLst>
          </p:cNvPr>
          <p:cNvPicPr>
            <a:picLocks noChangeAspect="1"/>
          </p:cNvPicPr>
          <p:nvPr/>
        </p:nvPicPr>
        <p:blipFill>
          <a:blip r:embed="rId4"/>
          <a:srcRect t="12020" b="23535"/>
          <a:stretch/>
        </p:blipFill>
        <p:spPr>
          <a:xfrm>
            <a:off x="7092280" y="231490"/>
            <a:ext cx="1872709" cy="1206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6C5C320-B01D-5F41-15BC-7A5F9803D69A}"/>
              </a:ext>
            </a:extLst>
          </p:cNvPr>
          <p:cNvPicPr>
            <a:picLocks noChangeAspect="1"/>
          </p:cNvPicPr>
          <p:nvPr/>
        </p:nvPicPr>
        <p:blipFill>
          <a:blip r:embed="rId5"/>
          <a:srcRect l="-450" t="14667" r="450" b="25376"/>
          <a:stretch/>
        </p:blipFill>
        <p:spPr>
          <a:xfrm>
            <a:off x="6192180" y="2515827"/>
            <a:ext cx="2665777" cy="15983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3180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829A4-AA6A-ECC4-70D8-3034808F8C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C4E5D4A-D4E9-3A60-DFC4-0F945493D2CD}"/>
              </a:ext>
            </a:extLst>
          </p:cNvPr>
          <p:cNvSpPr>
            <a:spLocks noGrp="1"/>
          </p:cNvSpPr>
          <p:nvPr>
            <p:ph type="ctrTitle"/>
          </p:nvPr>
        </p:nvSpPr>
        <p:spPr/>
        <p:txBody>
          <a:bodyPr/>
          <a:lstStyle/>
          <a:p>
            <a:r>
              <a:rPr lang="en-US" dirty="0" err="1"/>
              <a:t>Realisering</a:t>
            </a:r>
            <a:endParaRPr lang="en-US" dirty="0"/>
          </a:p>
        </p:txBody>
      </p:sp>
      <p:sp>
        <p:nvSpPr>
          <p:cNvPr id="5" name="Subtitle 4">
            <a:extLst>
              <a:ext uri="{FF2B5EF4-FFF2-40B4-BE49-F238E27FC236}">
                <a16:creationId xmlns:a16="http://schemas.microsoft.com/office/drawing/2014/main" id="{D25EB086-22AE-60D3-1719-645F3B1344D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955279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B2C30-883E-DEF1-6CCC-0D8A4109A9AE}"/>
              </a:ext>
            </a:extLst>
          </p:cNvPr>
          <p:cNvSpPr>
            <a:spLocks noGrp="1"/>
          </p:cNvSpPr>
          <p:nvPr>
            <p:ph type="title"/>
          </p:nvPr>
        </p:nvSpPr>
        <p:spPr>
          <a:xfrm>
            <a:off x="763200" y="663538"/>
            <a:ext cx="4889293" cy="986182"/>
          </a:xfrm>
        </p:spPr>
        <p:txBody>
          <a:bodyPr anchor="t">
            <a:normAutofit fontScale="90000"/>
          </a:bodyPr>
          <a:lstStyle/>
          <a:p>
            <a:r>
              <a:rPr lang="en-US" sz="3100" err="1"/>
              <a:t>Realisering</a:t>
            </a:r>
            <a:r>
              <a:rPr lang="en-US" sz="3100"/>
              <a:t> </a:t>
            </a:r>
            <a:r>
              <a:rPr lang="en-US" sz="3100" err="1"/>
              <a:t>fra</a:t>
            </a:r>
            <a:r>
              <a:rPr lang="en-US" sz="3100"/>
              <a:t> </a:t>
            </a:r>
            <a:r>
              <a:rPr lang="en-US" sz="3100" err="1"/>
              <a:t>tanke</a:t>
            </a:r>
            <a:r>
              <a:rPr lang="en-US" sz="3100"/>
              <a:t> </a:t>
            </a:r>
            <a:r>
              <a:rPr lang="en-US" sz="3100" err="1"/>
              <a:t>til</a:t>
            </a:r>
            <a:r>
              <a:rPr lang="en-US" sz="3100"/>
              <a:t> </a:t>
            </a:r>
            <a:r>
              <a:rPr lang="en-US" sz="3100" err="1"/>
              <a:t>værk</a:t>
            </a:r>
            <a:br>
              <a:rPr lang="en-US" sz="3100"/>
            </a:br>
            <a:r>
              <a:rPr lang="en-US" sz="1800"/>
              <a:t>Om </a:t>
            </a:r>
            <a:r>
              <a:rPr lang="en-US" sz="1800" err="1"/>
              <a:t>lidt</a:t>
            </a:r>
            <a:r>
              <a:rPr lang="en-US" sz="1800"/>
              <a:t> </a:t>
            </a:r>
            <a:r>
              <a:rPr lang="en-US" sz="1800" err="1"/>
              <a:t>skal</a:t>
            </a:r>
            <a:r>
              <a:rPr lang="en-US" sz="1800"/>
              <a:t> I </a:t>
            </a:r>
            <a:r>
              <a:rPr lang="en-US" sz="1800" err="1"/>
              <a:t>omsætte</a:t>
            </a:r>
            <a:r>
              <a:rPr lang="en-US" sz="1800"/>
              <a:t> </a:t>
            </a:r>
            <a:r>
              <a:rPr lang="en-US" sz="1800" err="1"/>
              <a:t>jeres</a:t>
            </a:r>
            <a:r>
              <a:rPr lang="en-US" sz="1800"/>
              <a:t> situation </a:t>
            </a:r>
            <a:r>
              <a:rPr lang="en-US" sz="1800" err="1"/>
              <a:t>til</a:t>
            </a:r>
            <a:r>
              <a:rPr lang="en-US" sz="1800"/>
              <a:t> et </a:t>
            </a:r>
            <a:r>
              <a:rPr lang="en-US" sz="1800" err="1"/>
              <a:t>billede</a:t>
            </a:r>
            <a:r>
              <a:rPr lang="en-US" sz="1800"/>
              <a:t>.</a:t>
            </a:r>
            <a:endParaRPr lang="en-US" sz="2300"/>
          </a:p>
        </p:txBody>
      </p:sp>
      <p:sp>
        <p:nvSpPr>
          <p:cNvPr id="3" name="Subtitle 2">
            <a:extLst>
              <a:ext uri="{FF2B5EF4-FFF2-40B4-BE49-F238E27FC236}">
                <a16:creationId xmlns:a16="http://schemas.microsoft.com/office/drawing/2014/main" id="{FCD6AF2A-E1F1-A9BB-0167-66A4BC253584}"/>
              </a:ext>
            </a:extLst>
          </p:cNvPr>
          <p:cNvSpPr>
            <a:spLocks noGrp="1"/>
          </p:cNvSpPr>
          <p:nvPr>
            <p:ph type="body" sz="quarter" idx="11"/>
          </p:nvPr>
        </p:nvSpPr>
        <p:spPr>
          <a:xfrm>
            <a:off x="763200" y="1530350"/>
            <a:ext cx="4096445" cy="2592388"/>
          </a:xfrm>
        </p:spPr>
        <p:txBody>
          <a:bodyPr>
            <a:normAutofit/>
          </a:bodyPr>
          <a:lstStyle/>
          <a:p>
            <a:pPr marL="285750" indent="-285750">
              <a:buFont typeface="Arial" panose="020B0604020202020204" pitchFamily="34" charset="0"/>
              <a:buChar char="•"/>
            </a:pPr>
            <a:r>
              <a:rPr lang="en-US" sz="2400" dirty="0" err="1"/>
              <a:t>Gennemgang</a:t>
            </a:r>
            <a:r>
              <a:rPr lang="en-US" sz="2400" dirty="0"/>
              <a:t> </a:t>
            </a:r>
            <a:r>
              <a:rPr lang="en-US" sz="2400" dirty="0" err="1"/>
              <a:t>af</a:t>
            </a:r>
            <a:r>
              <a:rPr lang="en-US" sz="2400" dirty="0"/>
              <a:t> </a:t>
            </a:r>
            <a:r>
              <a:rPr lang="en-US" sz="2400" dirty="0" err="1"/>
              <a:t>eksempel</a:t>
            </a:r>
            <a:endParaRPr lang="en-US" sz="2400" dirty="0"/>
          </a:p>
          <a:p>
            <a:pPr marL="285750" indent="-285750">
              <a:buFont typeface="Arial" panose="020B0604020202020204" pitchFamily="34" charset="0"/>
              <a:buChar char="•"/>
            </a:pPr>
            <a:r>
              <a:rPr lang="en-US" sz="2400" dirty="0"/>
              <a:t>Tip </a:t>
            </a:r>
            <a:r>
              <a:rPr lang="en-US" sz="2400" dirty="0" err="1"/>
              <a:t>til</a:t>
            </a:r>
            <a:r>
              <a:rPr lang="en-US" sz="2400" dirty="0"/>
              <a:t> </a:t>
            </a:r>
            <a:r>
              <a:rPr lang="en-US" sz="2400" dirty="0" err="1"/>
              <a:t>designprocessen</a:t>
            </a:r>
            <a:endParaRPr lang="en-US" sz="2400" dirty="0"/>
          </a:p>
          <a:p>
            <a:pPr marL="285750" indent="-285750">
              <a:buFont typeface="Arial" panose="020B0604020202020204" pitchFamily="34" charset="0"/>
              <a:buChar char="•"/>
            </a:pPr>
            <a:r>
              <a:rPr lang="en-US" sz="2400" dirty="0" err="1"/>
              <a:t>Skabelse</a:t>
            </a:r>
            <a:r>
              <a:rPr lang="en-US" sz="2400" dirty="0"/>
              <a:t> </a:t>
            </a:r>
            <a:r>
              <a:rPr lang="en-US" sz="2400" dirty="0" err="1"/>
              <a:t>af</a:t>
            </a:r>
            <a:r>
              <a:rPr lang="en-US" sz="2400" dirty="0"/>
              <a:t> AI-</a:t>
            </a:r>
            <a:r>
              <a:rPr lang="en-US" sz="2400" dirty="0" err="1"/>
              <a:t>billeder</a:t>
            </a:r>
            <a:r>
              <a:rPr lang="en-US" sz="2400" dirty="0"/>
              <a:t> </a:t>
            </a:r>
            <a:r>
              <a:rPr lang="en-US" sz="2400" dirty="0" err="1"/>
              <a:t>og</a:t>
            </a:r>
            <a:r>
              <a:rPr lang="en-US" sz="2400" dirty="0"/>
              <a:t> </a:t>
            </a:r>
            <a:r>
              <a:rPr lang="en-US" sz="2400" dirty="0" err="1"/>
              <a:t>opsætning</a:t>
            </a:r>
            <a:r>
              <a:rPr lang="en-US" sz="2400" dirty="0"/>
              <a:t> </a:t>
            </a:r>
            <a:r>
              <a:rPr lang="en-US" sz="2400" dirty="0" err="1"/>
              <a:t>osv</a:t>
            </a:r>
            <a:r>
              <a:rPr lang="en-US" sz="2400" dirty="0"/>
              <a:t>.</a:t>
            </a:r>
          </a:p>
          <a:p>
            <a:pPr marL="285750" indent="-285750">
              <a:buFont typeface="Arial" panose="020B0604020202020204" pitchFamily="34" charset="0"/>
              <a:buChar char="•"/>
            </a:pPr>
            <a:r>
              <a:rPr lang="en-US" sz="2400" dirty="0" err="1"/>
              <a:t>Afrundning</a:t>
            </a:r>
            <a:r>
              <a:rPr lang="en-US" sz="2400" dirty="0"/>
              <a:t> </a:t>
            </a:r>
            <a:r>
              <a:rPr lang="en-US" sz="2400" dirty="0" err="1"/>
              <a:t>frem</a:t>
            </a:r>
            <a:r>
              <a:rPr lang="en-US" sz="2400" dirty="0"/>
              <a:t> mod </a:t>
            </a:r>
            <a:r>
              <a:rPr lang="en-US" sz="2400" dirty="0" err="1"/>
              <a:t>udstillingen</a:t>
            </a:r>
            <a:endParaRPr lang="en-US" sz="2400" dirty="0"/>
          </a:p>
        </p:txBody>
      </p:sp>
      <p:pic>
        <p:nvPicPr>
          <p:cNvPr id="1026" name="Picture 2">
            <a:extLst>
              <a:ext uri="{FF2B5EF4-FFF2-40B4-BE49-F238E27FC236}">
                <a16:creationId xmlns:a16="http://schemas.microsoft.com/office/drawing/2014/main" id="{F0C9E072-66B2-6700-8451-3FAE4E0CC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376" r="30427" b="2"/>
          <a:stretch/>
        </p:blipFill>
        <p:spPr bwMode="auto">
          <a:xfrm>
            <a:off x="6099175" y="10"/>
            <a:ext cx="3044825" cy="5143490"/>
          </a:xfrm>
          <a:prstGeom prst="rect">
            <a:avLst/>
          </a:prstGeom>
          <a:solidFill>
            <a:srgbClr val="FFFFFF"/>
          </a:solidFill>
        </p:spPr>
      </p:pic>
    </p:spTree>
    <p:extLst>
      <p:ext uri="{BB962C8B-B14F-4D97-AF65-F5344CB8AC3E}">
        <p14:creationId xmlns:p14="http://schemas.microsoft.com/office/powerpoint/2010/main" val="1024573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406CC-7904-9C1B-A7EF-66D5BC0E588C}"/>
              </a:ext>
            </a:extLst>
          </p:cNvPr>
          <p:cNvSpPr>
            <a:spLocks noGrp="1"/>
          </p:cNvSpPr>
          <p:nvPr>
            <p:ph type="ctrTitle"/>
          </p:nvPr>
        </p:nvSpPr>
        <p:spPr>
          <a:xfrm>
            <a:off x="761859" y="663538"/>
            <a:ext cx="3990162" cy="1186291"/>
          </a:xfrm>
        </p:spPr>
        <p:txBody>
          <a:bodyPr/>
          <a:lstStyle/>
          <a:p>
            <a:r>
              <a:rPr lang="da-DK"/>
              <a:t>Eksempel på værk</a:t>
            </a:r>
          </a:p>
        </p:txBody>
      </p:sp>
      <p:sp>
        <p:nvSpPr>
          <p:cNvPr id="3" name="Subtitle 2">
            <a:extLst>
              <a:ext uri="{FF2B5EF4-FFF2-40B4-BE49-F238E27FC236}">
                <a16:creationId xmlns:a16="http://schemas.microsoft.com/office/drawing/2014/main" id="{DB0962B2-FE5D-E411-6873-D5A674632808}"/>
              </a:ext>
            </a:extLst>
          </p:cNvPr>
          <p:cNvSpPr>
            <a:spLocks noGrp="1"/>
          </p:cNvSpPr>
          <p:nvPr>
            <p:ph type="subTitle" idx="1"/>
          </p:nvPr>
        </p:nvSpPr>
        <p:spPr>
          <a:xfrm>
            <a:off x="611560" y="2139703"/>
            <a:ext cx="3420380" cy="2672028"/>
          </a:xfrm>
        </p:spPr>
        <p:txBody>
          <a:bodyPr/>
          <a:lstStyle/>
          <a:p>
            <a:r>
              <a:rPr lang="da-DK"/>
              <a:t>Jeres værk kan se sådan ud</a:t>
            </a:r>
          </a:p>
          <a:p>
            <a:pPr algn="r"/>
            <a:r>
              <a:rPr lang="da-DK" b="0"/>
              <a:t>1:1 billedformat (evt. med tekst)</a:t>
            </a:r>
          </a:p>
          <a:p>
            <a:pPr algn="r"/>
            <a:r>
              <a:rPr lang="da-DK" b="0"/>
              <a:t>Værkets titel</a:t>
            </a:r>
          </a:p>
          <a:p>
            <a:pPr algn="r"/>
            <a:r>
              <a:rPr lang="da-DK" b="0"/>
              <a:t>Jeres prompt og teknologivalg</a:t>
            </a:r>
          </a:p>
          <a:p>
            <a:pPr algn="r"/>
            <a:r>
              <a:rPr lang="da-DK" b="0"/>
              <a:t>Det centrale om jeres skabelsesproces og kunstnernavne</a:t>
            </a:r>
          </a:p>
          <a:p>
            <a:pPr algn="r"/>
            <a:r>
              <a:rPr lang="da-DK" b="0"/>
              <a:t>Printes i farver i A3</a:t>
            </a:r>
          </a:p>
          <a:p>
            <a:pPr algn="r"/>
            <a:r>
              <a:rPr lang="da-DK" b="0"/>
              <a:t>Hænges op på udstillingsdagen</a:t>
            </a:r>
          </a:p>
        </p:txBody>
      </p:sp>
      <p:pic>
        <p:nvPicPr>
          <p:cNvPr id="4" name="Picture 3">
            <a:extLst>
              <a:ext uri="{FF2B5EF4-FFF2-40B4-BE49-F238E27FC236}">
                <a16:creationId xmlns:a16="http://schemas.microsoft.com/office/drawing/2014/main" id="{21E35AE7-966A-80B2-5AFF-6A30C9CDFB8A}"/>
              </a:ext>
            </a:extLst>
          </p:cNvPr>
          <p:cNvPicPr>
            <a:picLocks noChangeAspect="1"/>
          </p:cNvPicPr>
          <p:nvPr/>
        </p:nvPicPr>
        <p:blipFill>
          <a:blip r:embed="rId3"/>
          <a:stretch>
            <a:fillRect/>
          </a:stretch>
        </p:blipFill>
        <p:spPr>
          <a:xfrm>
            <a:off x="5061862" y="331769"/>
            <a:ext cx="3320280" cy="44799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cxnSp>
        <p:nvCxnSpPr>
          <p:cNvPr id="6" name="Straight Arrow Connector 5">
            <a:extLst>
              <a:ext uri="{FF2B5EF4-FFF2-40B4-BE49-F238E27FC236}">
                <a16:creationId xmlns:a16="http://schemas.microsoft.com/office/drawing/2014/main" id="{52E82FA7-C5AE-3A25-7FDE-0FC755453EF5}"/>
              </a:ext>
            </a:extLst>
          </p:cNvPr>
          <p:cNvCxnSpPr>
            <a:cxnSpLocks/>
          </p:cNvCxnSpPr>
          <p:nvPr/>
        </p:nvCxnSpPr>
        <p:spPr>
          <a:xfrm flipV="1">
            <a:off x="4031940" y="2175706"/>
            <a:ext cx="1080120" cy="432048"/>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51016805-2F60-BB4A-DD18-63C87FE5E22C}"/>
              </a:ext>
            </a:extLst>
          </p:cNvPr>
          <p:cNvCxnSpPr>
            <a:cxnSpLocks/>
          </p:cNvCxnSpPr>
          <p:nvPr/>
        </p:nvCxnSpPr>
        <p:spPr>
          <a:xfrm>
            <a:off x="4031940" y="2967794"/>
            <a:ext cx="1080120" cy="432048"/>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F9F2553-B4E9-6DA0-D986-F72760CE1837}"/>
              </a:ext>
            </a:extLst>
          </p:cNvPr>
          <p:cNvCxnSpPr>
            <a:cxnSpLocks/>
          </p:cNvCxnSpPr>
          <p:nvPr/>
        </p:nvCxnSpPr>
        <p:spPr>
          <a:xfrm>
            <a:off x="4031940" y="3291830"/>
            <a:ext cx="1080120" cy="504056"/>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05004C4-D8F7-EBD2-DF2E-51D285C37D1E}"/>
              </a:ext>
            </a:extLst>
          </p:cNvPr>
          <p:cNvCxnSpPr>
            <a:cxnSpLocks/>
          </p:cNvCxnSpPr>
          <p:nvPr/>
        </p:nvCxnSpPr>
        <p:spPr>
          <a:xfrm>
            <a:off x="4031940" y="3615866"/>
            <a:ext cx="1080120" cy="396044"/>
          </a:xfrm>
          <a:prstGeom prst="straightConnector1">
            <a:avLst/>
          </a:prstGeom>
          <a:ln w="9525">
            <a:solidFill>
              <a:srgbClr val="192337"/>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0746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F946C-0405-AA1F-5C29-B8B626855218}"/>
              </a:ext>
            </a:extLst>
          </p:cNvPr>
          <p:cNvSpPr>
            <a:spLocks noGrp="1"/>
          </p:cNvSpPr>
          <p:nvPr>
            <p:ph type="ctrTitle"/>
          </p:nvPr>
        </p:nvSpPr>
        <p:spPr/>
        <p:txBody>
          <a:bodyPr/>
          <a:lstStyle/>
          <a:p>
            <a:r>
              <a:rPr lang="en-US" err="1"/>
              <a:t>Designprocessen</a:t>
            </a:r>
            <a:br>
              <a:rPr lang="en-US"/>
            </a:br>
            <a:r>
              <a:rPr lang="en-US" sz="2400"/>
              <a:t>Design </a:t>
            </a:r>
            <a:r>
              <a:rPr lang="en-US" sz="2400" err="1"/>
              <a:t>i</a:t>
            </a:r>
            <a:r>
              <a:rPr lang="en-US" sz="2400"/>
              <a:t> </a:t>
            </a:r>
            <a:r>
              <a:rPr lang="en-US" sz="2400" err="1"/>
              <a:t>iterationer</a:t>
            </a:r>
            <a:endParaRPr lang="en-US"/>
          </a:p>
        </p:txBody>
      </p:sp>
      <p:sp>
        <p:nvSpPr>
          <p:cNvPr id="3" name="Subtitle 2">
            <a:extLst>
              <a:ext uri="{FF2B5EF4-FFF2-40B4-BE49-F238E27FC236}">
                <a16:creationId xmlns:a16="http://schemas.microsoft.com/office/drawing/2014/main" id="{46DBC617-9D92-E788-616B-954BEDE47137}"/>
              </a:ext>
            </a:extLst>
          </p:cNvPr>
          <p:cNvSpPr>
            <a:spLocks noGrp="1"/>
          </p:cNvSpPr>
          <p:nvPr>
            <p:ph type="subTitle" idx="1"/>
          </p:nvPr>
        </p:nvSpPr>
        <p:spPr>
          <a:xfrm>
            <a:off x="745882" y="1977386"/>
            <a:ext cx="2694017" cy="594364"/>
          </a:xfrm>
        </p:spPr>
        <p:txBody>
          <a:bodyPr/>
          <a:lstStyle/>
          <a:p>
            <a:r>
              <a:rPr lang="en-US" b="0" err="1"/>
              <a:t>Bemærk</a:t>
            </a:r>
            <a:r>
              <a:rPr lang="en-US" b="0"/>
              <a:t> at det </a:t>
            </a:r>
            <a:r>
              <a:rPr lang="en-US" b="0" err="1"/>
              <a:t>kan</a:t>
            </a:r>
            <a:r>
              <a:rPr lang="en-US" b="0"/>
              <a:t> </a:t>
            </a:r>
            <a:r>
              <a:rPr lang="en-US" b="0" err="1"/>
              <a:t>være</a:t>
            </a:r>
            <a:r>
              <a:rPr lang="en-US" b="0"/>
              <a:t> </a:t>
            </a:r>
            <a:r>
              <a:rPr lang="en-US" b="0" err="1"/>
              <a:t>svært</a:t>
            </a:r>
            <a:r>
              <a:rPr lang="en-US" b="0"/>
              <a:t> at </a:t>
            </a:r>
            <a:r>
              <a:rPr lang="en-US" b="0" err="1"/>
              <a:t>få</a:t>
            </a:r>
            <a:r>
              <a:rPr lang="en-US" b="0"/>
              <a:t> det </a:t>
            </a:r>
            <a:r>
              <a:rPr lang="en-US" b="0" err="1"/>
              <a:t>billede</a:t>
            </a:r>
            <a:r>
              <a:rPr lang="en-US" b="0"/>
              <a:t> man </a:t>
            </a:r>
            <a:r>
              <a:rPr lang="en-US" b="0" err="1"/>
              <a:t>havde</a:t>
            </a:r>
            <a:r>
              <a:rPr lang="en-US" b="0"/>
              <a:t> </a:t>
            </a:r>
            <a:r>
              <a:rPr lang="en-US" b="0" err="1"/>
              <a:t>håbet</a:t>
            </a:r>
            <a:r>
              <a:rPr lang="en-US" b="0"/>
              <a:t>, </a:t>
            </a:r>
            <a:r>
              <a:rPr lang="en-US" b="0" err="1"/>
              <a:t>så</a:t>
            </a:r>
            <a:r>
              <a:rPr lang="en-US" b="0"/>
              <a:t> man </a:t>
            </a:r>
            <a:r>
              <a:rPr lang="en-US" b="0" err="1"/>
              <a:t>skal</a:t>
            </a:r>
            <a:r>
              <a:rPr lang="en-US" b="0"/>
              <a:t> </a:t>
            </a:r>
            <a:r>
              <a:rPr lang="en-US" b="0" err="1"/>
              <a:t>måske</a:t>
            </a:r>
            <a:r>
              <a:rPr lang="en-US" b="0"/>
              <a:t> </a:t>
            </a:r>
            <a:r>
              <a:rPr lang="en-US" b="0" err="1"/>
              <a:t>arbejde</a:t>
            </a:r>
            <a:r>
              <a:rPr lang="en-US" b="0"/>
              <a:t> med AI-</a:t>
            </a:r>
            <a:r>
              <a:rPr lang="en-US" b="0" err="1"/>
              <a:t>generationen</a:t>
            </a:r>
            <a:r>
              <a:rPr lang="en-US" b="0"/>
              <a:t> </a:t>
            </a:r>
            <a:r>
              <a:rPr lang="en-US" b="0" err="1"/>
              <a:t>og</a:t>
            </a:r>
            <a:r>
              <a:rPr lang="en-US" b="0"/>
              <a:t> </a:t>
            </a:r>
            <a:r>
              <a:rPr lang="en-US" b="0" err="1"/>
              <a:t>justere</a:t>
            </a:r>
            <a:r>
              <a:rPr lang="en-US" b="0"/>
              <a:t> sin </a:t>
            </a:r>
            <a:r>
              <a:rPr lang="en-US" b="0" err="1"/>
              <a:t>oprindelige</a:t>
            </a:r>
            <a:r>
              <a:rPr lang="en-US" b="0"/>
              <a:t> </a:t>
            </a:r>
            <a:r>
              <a:rPr lang="en-US" b="0" err="1"/>
              <a:t>idé</a:t>
            </a:r>
            <a:r>
              <a:rPr lang="en-US" b="0"/>
              <a:t>. Med </a:t>
            </a:r>
            <a:r>
              <a:rPr lang="en-US" b="0" err="1"/>
              <a:t>lidt</a:t>
            </a:r>
            <a:r>
              <a:rPr lang="en-US" b="0"/>
              <a:t> </a:t>
            </a:r>
            <a:r>
              <a:rPr lang="en-US" b="0" err="1"/>
              <a:t>fantasi</a:t>
            </a:r>
            <a:r>
              <a:rPr lang="en-US" b="0"/>
              <a:t> </a:t>
            </a:r>
            <a:r>
              <a:rPr lang="en-US" b="0" err="1"/>
              <a:t>og</a:t>
            </a:r>
            <a:r>
              <a:rPr lang="en-US" b="0"/>
              <a:t> </a:t>
            </a:r>
            <a:r>
              <a:rPr lang="en-US" b="0" err="1"/>
              <a:t>vedholdenhed</a:t>
            </a:r>
            <a:r>
              <a:rPr lang="en-US" b="0"/>
              <a:t> </a:t>
            </a:r>
            <a:r>
              <a:rPr lang="en-US" b="0" err="1"/>
              <a:t>bliver</a:t>
            </a:r>
            <a:r>
              <a:rPr lang="en-US" b="0"/>
              <a:t> det </a:t>
            </a:r>
            <a:r>
              <a:rPr lang="en-US" b="0" err="1"/>
              <a:t>måske</a:t>
            </a:r>
            <a:r>
              <a:rPr lang="en-US" b="0"/>
              <a:t> </a:t>
            </a:r>
            <a:r>
              <a:rPr lang="en-US" b="0" err="1"/>
              <a:t>bedre</a:t>
            </a:r>
            <a:r>
              <a:rPr lang="en-US" b="0"/>
              <a:t>.</a:t>
            </a:r>
          </a:p>
          <a:p>
            <a:r>
              <a:rPr lang="en-US" sz="1400" b="0"/>
              <a:t>(</a:t>
            </a:r>
            <a:r>
              <a:rPr lang="en-US" sz="1400" b="0" err="1"/>
              <a:t>Læs</a:t>
            </a:r>
            <a:r>
              <a:rPr lang="en-US" sz="1400" b="0"/>
              <a:t> “Om </a:t>
            </a:r>
            <a:r>
              <a:rPr lang="en-US" sz="1400" b="0" err="1"/>
              <a:t>værkets</a:t>
            </a:r>
            <a:r>
              <a:rPr lang="en-US" sz="1400" b="0"/>
              <a:t> </a:t>
            </a:r>
            <a:r>
              <a:rPr lang="en-US" sz="1400" b="0" err="1"/>
              <a:t>tilblivelse</a:t>
            </a:r>
            <a:r>
              <a:rPr lang="en-US" sz="1400" b="0"/>
              <a:t>”)</a:t>
            </a:r>
          </a:p>
        </p:txBody>
      </p:sp>
      <p:pic>
        <p:nvPicPr>
          <p:cNvPr id="4" name="Picture 3">
            <a:extLst>
              <a:ext uri="{FF2B5EF4-FFF2-40B4-BE49-F238E27FC236}">
                <a16:creationId xmlns:a16="http://schemas.microsoft.com/office/drawing/2014/main" id="{64034A39-E1BA-5DB5-4643-75FB2D94E68A}"/>
              </a:ext>
            </a:extLst>
          </p:cNvPr>
          <p:cNvPicPr>
            <a:picLocks noChangeAspect="1"/>
          </p:cNvPicPr>
          <p:nvPr/>
        </p:nvPicPr>
        <p:blipFill>
          <a:blip r:embed="rId2"/>
          <a:srcRect t="53624" b="7405"/>
          <a:stretch/>
        </p:blipFill>
        <p:spPr>
          <a:xfrm>
            <a:off x="3707904" y="1563638"/>
            <a:ext cx="5152163" cy="27091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00675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03FDB-6A63-84BA-9CBF-EFCCCF3B386C}"/>
              </a:ext>
            </a:extLst>
          </p:cNvPr>
          <p:cNvSpPr>
            <a:spLocks noGrp="1"/>
          </p:cNvSpPr>
          <p:nvPr>
            <p:ph type="ctrTitle"/>
          </p:nvPr>
        </p:nvSpPr>
        <p:spPr/>
        <p:txBody>
          <a:bodyPr/>
          <a:lstStyle/>
          <a:p>
            <a:r>
              <a:rPr lang="en-US" err="1"/>
              <a:t>Skabelse</a:t>
            </a:r>
            <a:r>
              <a:rPr lang="en-US"/>
              <a:t> </a:t>
            </a:r>
            <a:r>
              <a:rPr lang="en-US" err="1"/>
              <a:t>af</a:t>
            </a:r>
            <a:r>
              <a:rPr lang="en-US"/>
              <a:t> AI-</a:t>
            </a:r>
            <a:r>
              <a:rPr lang="en-US" err="1"/>
              <a:t>billeder</a:t>
            </a:r>
            <a:br>
              <a:rPr lang="en-US"/>
            </a:br>
            <a:r>
              <a:rPr lang="en-US" sz="2400"/>
              <a:t>Lav et A3 </a:t>
            </a:r>
            <a:r>
              <a:rPr lang="en-US" sz="2400" err="1"/>
              <a:t>til</a:t>
            </a:r>
            <a:r>
              <a:rPr lang="en-US" sz="2400"/>
              <a:t> print med </a:t>
            </a:r>
            <a:r>
              <a:rPr lang="en-US" sz="2400" err="1"/>
              <a:t>jeres</a:t>
            </a:r>
            <a:r>
              <a:rPr lang="en-US" sz="2400"/>
              <a:t> </a:t>
            </a:r>
            <a:r>
              <a:rPr lang="en-US" sz="2400" err="1"/>
              <a:t>samlede</a:t>
            </a:r>
            <a:r>
              <a:rPr lang="en-US" sz="2400"/>
              <a:t> </a:t>
            </a:r>
            <a:r>
              <a:rPr lang="en-US" sz="2400" err="1"/>
              <a:t>værk</a:t>
            </a:r>
            <a:endParaRPr lang="en-US" sz="4400"/>
          </a:p>
        </p:txBody>
      </p:sp>
      <p:sp>
        <p:nvSpPr>
          <p:cNvPr id="3" name="Subtitle 2">
            <a:extLst>
              <a:ext uri="{FF2B5EF4-FFF2-40B4-BE49-F238E27FC236}">
                <a16:creationId xmlns:a16="http://schemas.microsoft.com/office/drawing/2014/main" id="{2C0535FE-D944-C497-ADDE-C5E70113228D}"/>
              </a:ext>
            </a:extLst>
          </p:cNvPr>
          <p:cNvSpPr>
            <a:spLocks noGrp="1"/>
          </p:cNvSpPr>
          <p:nvPr>
            <p:ph type="subTitle" idx="1"/>
          </p:nvPr>
        </p:nvSpPr>
        <p:spPr>
          <a:xfrm>
            <a:off x="761858" y="1842797"/>
            <a:ext cx="4818253" cy="3030347"/>
          </a:xfrm>
        </p:spPr>
        <p:txBody>
          <a:bodyPr/>
          <a:lstStyle/>
          <a:p>
            <a:r>
              <a:rPr lang="en-US" err="1"/>
              <a:t>Gruppearbejde</a:t>
            </a:r>
            <a:r>
              <a:rPr lang="en-US"/>
              <a:t>: </a:t>
            </a:r>
            <a:r>
              <a:rPr lang="en-US" b="0"/>
              <a:t>Brug </a:t>
            </a:r>
            <a:r>
              <a:rPr lang="en-US" b="0" err="1"/>
              <a:t>en</a:t>
            </a:r>
            <a:r>
              <a:rPr lang="en-US" b="0"/>
              <a:t> AI </a:t>
            </a:r>
            <a:r>
              <a:rPr lang="en-US" b="0" err="1"/>
              <a:t>til</a:t>
            </a:r>
            <a:r>
              <a:rPr lang="en-US" b="0"/>
              <a:t> at lave et </a:t>
            </a:r>
            <a:r>
              <a:rPr lang="en-US" b="0" err="1"/>
              <a:t>billede</a:t>
            </a:r>
            <a:r>
              <a:rPr lang="en-US" b="0"/>
              <a:t> </a:t>
            </a:r>
            <a:r>
              <a:rPr lang="en-US" b="0" err="1"/>
              <a:t>af</a:t>
            </a:r>
            <a:r>
              <a:rPr lang="en-US" b="0"/>
              <a:t> den situation </a:t>
            </a:r>
            <a:r>
              <a:rPr lang="en-US" b="0" err="1"/>
              <a:t>som</a:t>
            </a:r>
            <a:r>
              <a:rPr lang="en-US" b="0"/>
              <a:t> I </a:t>
            </a:r>
            <a:r>
              <a:rPr lang="en-US" b="0" err="1"/>
              <a:t>har</a:t>
            </a:r>
            <a:r>
              <a:rPr lang="en-US" b="0"/>
              <a:t> </a:t>
            </a:r>
            <a:r>
              <a:rPr lang="en-US" b="0" err="1"/>
              <a:t>fundet</a:t>
            </a:r>
            <a:r>
              <a:rPr lang="en-US" b="0"/>
              <a:t> </a:t>
            </a:r>
            <a:r>
              <a:rPr lang="en-US" b="0" err="1"/>
              <a:t>frem</a:t>
            </a:r>
            <a:r>
              <a:rPr lang="en-US" b="0"/>
              <a:t> </a:t>
            </a:r>
            <a:r>
              <a:rPr lang="en-US" b="0" err="1"/>
              <a:t>til</a:t>
            </a:r>
            <a:r>
              <a:rPr lang="en-US" b="0"/>
              <a:t>.</a:t>
            </a:r>
          </a:p>
          <a:p>
            <a:pPr marL="285750" indent="-285750">
              <a:buFont typeface="Arial" panose="020B0604020202020204" pitchFamily="34" charset="0"/>
              <a:buChar char="•"/>
            </a:pPr>
            <a:r>
              <a:rPr lang="en-US" b="0"/>
              <a:t>Brug </a:t>
            </a:r>
            <a:r>
              <a:rPr lang="en-US" b="0" err="1"/>
              <a:t>fx</a:t>
            </a:r>
            <a:r>
              <a:rPr lang="en-US" b="0"/>
              <a:t> </a:t>
            </a:r>
            <a:r>
              <a:rPr lang="en-US" err="1"/>
              <a:t>copilot.microsoft.com</a:t>
            </a:r>
            <a:r>
              <a:rPr lang="en-US" b="0"/>
              <a:t>, her </a:t>
            </a:r>
            <a:r>
              <a:rPr lang="en-US" b="0" err="1"/>
              <a:t>kan</a:t>
            </a:r>
            <a:r>
              <a:rPr lang="en-US" b="0"/>
              <a:t> man </a:t>
            </a:r>
            <a:r>
              <a:rPr lang="en-US" b="0" err="1"/>
              <a:t>skabe</a:t>
            </a:r>
            <a:r>
              <a:rPr lang="en-US" b="0"/>
              <a:t> </a:t>
            </a:r>
            <a:r>
              <a:rPr lang="en-US" b="0" err="1"/>
              <a:t>billeder</a:t>
            </a:r>
            <a:r>
              <a:rPr lang="en-US" b="0"/>
              <a:t> </a:t>
            </a:r>
            <a:r>
              <a:rPr lang="en-US" b="0" i="1" err="1"/>
              <a:t>hvis</a:t>
            </a:r>
            <a:r>
              <a:rPr lang="en-US" b="0" i="1"/>
              <a:t> man er </a:t>
            </a:r>
            <a:r>
              <a:rPr lang="en-US" b="0" i="1" err="1"/>
              <a:t>logget</a:t>
            </a:r>
            <a:r>
              <a:rPr lang="en-US" b="0" i="1"/>
              <a:t> </a:t>
            </a:r>
            <a:r>
              <a:rPr lang="en-US" b="0" i="1" err="1"/>
              <a:t>på</a:t>
            </a:r>
            <a:r>
              <a:rPr lang="en-US" b="0" i="1"/>
              <a:t> </a:t>
            </a:r>
          </a:p>
          <a:p>
            <a:r>
              <a:rPr lang="en-US" b="0"/>
              <a:t>- Tip: Bed den lave et </a:t>
            </a:r>
            <a:r>
              <a:rPr lang="en-US" b="0" err="1"/>
              <a:t>billede</a:t>
            </a:r>
            <a:r>
              <a:rPr lang="en-US" b="0"/>
              <a:t>. </a:t>
            </a:r>
            <a:r>
              <a:rPr lang="en-US" b="0" err="1"/>
              <a:t>Nogle</a:t>
            </a:r>
            <a:r>
              <a:rPr lang="en-US" b="0"/>
              <a:t> </a:t>
            </a:r>
            <a:r>
              <a:rPr lang="en-US" b="0" err="1"/>
              <a:t>gange</a:t>
            </a:r>
            <a:r>
              <a:rPr lang="en-US" b="0"/>
              <a:t> </a:t>
            </a:r>
            <a:r>
              <a:rPr lang="en-US" b="0" err="1"/>
              <a:t>skal</a:t>
            </a:r>
            <a:r>
              <a:rPr lang="en-US" b="0"/>
              <a:t> man </a:t>
            </a:r>
            <a:r>
              <a:rPr lang="en-US" b="0" err="1"/>
              <a:t>spørge</a:t>
            </a:r>
            <a:r>
              <a:rPr lang="en-US" b="0"/>
              <a:t> to </a:t>
            </a:r>
            <a:r>
              <a:rPr lang="en-US" b="0" err="1"/>
              <a:t>gange</a:t>
            </a:r>
            <a:r>
              <a:rPr lang="en-US" b="0"/>
              <a:t>.</a:t>
            </a:r>
          </a:p>
          <a:p>
            <a:r>
              <a:rPr lang="en-US" b="0"/>
              <a:t>I </a:t>
            </a:r>
            <a:r>
              <a:rPr lang="en-US" b="0" err="1"/>
              <a:t>må</a:t>
            </a:r>
            <a:r>
              <a:rPr lang="en-US" b="0"/>
              <a:t> gerne </a:t>
            </a:r>
            <a:r>
              <a:rPr lang="en-US" b="0" err="1"/>
              <a:t>bruge</a:t>
            </a:r>
            <a:r>
              <a:rPr lang="en-US" b="0"/>
              <a:t> </a:t>
            </a:r>
            <a:r>
              <a:rPr lang="en-US" b="0" err="1"/>
              <a:t>andre</a:t>
            </a:r>
            <a:r>
              <a:rPr lang="en-US" b="0"/>
              <a:t> </a:t>
            </a:r>
            <a:r>
              <a:rPr lang="en-US" b="0" err="1"/>
              <a:t>værktøjer</a:t>
            </a:r>
            <a:r>
              <a:rPr lang="en-US" b="0"/>
              <a:t>.</a:t>
            </a:r>
          </a:p>
          <a:p>
            <a:r>
              <a:rPr lang="en-US" b="0"/>
              <a:t>Det centrale er at I </a:t>
            </a:r>
            <a:r>
              <a:rPr lang="en-US" b="0" err="1"/>
              <a:t>har</a:t>
            </a:r>
            <a:r>
              <a:rPr lang="en-US" b="0"/>
              <a:t> </a:t>
            </a:r>
            <a:r>
              <a:rPr lang="en-US" b="0" err="1"/>
              <a:t>noget</a:t>
            </a:r>
            <a:r>
              <a:rPr lang="en-US" b="0"/>
              <a:t> </a:t>
            </a:r>
            <a:r>
              <a:rPr lang="en-US" b="0" err="1"/>
              <a:t>visuelt</a:t>
            </a:r>
            <a:r>
              <a:rPr lang="en-US" b="0"/>
              <a:t> at </a:t>
            </a:r>
            <a:r>
              <a:rPr lang="en-US" b="0" err="1"/>
              <a:t>udstille</a:t>
            </a:r>
            <a:r>
              <a:rPr lang="en-US" b="0"/>
              <a:t> der </a:t>
            </a:r>
            <a:r>
              <a:rPr lang="en-US" b="0" err="1"/>
              <a:t>indeholder</a:t>
            </a:r>
            <a:r>
              <a:rPr lang="en-US" b="0"/>
              <a:t> </a:t>
            </a:r>
            <a:r>
              <a:rPr lang="en-US" b="0" err="1"/>
              <a:t>en</a:t>
            </a:r>
            <a:r>
              <a:rPr lang="en-US" b="0"/>
              <a:t> situation der </a:t>
            </a:r>
            <a:r>
              <a:rPr lang="en-US" b="0" err="1"/>
              <a:t>kan</a:t>
            </a:r>
            <a:r>
              <a:rPr lang="en-US" b="0"/>
              <a:t> </a:t>
            </a:r>
            <a:r>
              <a:rPr lang="en-US" b="0" err="1"/>
              <a:t>skabe</a:t>
            </a:r>
            <a:r>
              <a:rPr lang="en-US" b="0"/>
              <a:t> </a:t>
            </a:r>
            <a:r>
              <a:rPr lang="en-US" b="0" err="1"/>
              <a:t>undring</a:t>
            </a:r>
            <a:r>
              <a:rPr lang="en-US" b="0"/>
              <a:t> </a:t>
            </a:r>
            <a:r>
              <a:rPr lang="en-US" b="0" err="1"/>
              <a:t>eller</a:t>
            </a:r>
            <a:r>
              <a:rPr lang="en-US" b="0"/>
              <a:t> </a:t>
            </a:r>
            <a:r>
              <a:rPr lang="en-US" b="0" err="1"/>
              <a:t>noget</a:t>
            </a:r>
            <a:r>
              <a:rPr lang="en-US" b="0"/>
              <a:t> at </a:t>
            </a:r>
            <a:r>
              <a:rPr lang="en-US" b="0" err="1"/>
              <a:t>tænke</a:t>
            </a:r>
            <a:r>
              <a:rPr lang="en-US" b="0"/>
              <a:t> med.</a:t>
            </a:r>
          </a:p>
        </p:txBody>
      </p:sp>
      <p:pic>
        <p:nvPicPr>
          <p:cNvPr id="4" name="Picture 3">
            <a:extLst>
              <a:ext uri="{FF2B5EF4-FFF2-40B4-BE49-F238E27FC236}">
                <a16:creationId xmlns:a16="http://schemas.microsoft.com/office/drawing/2014/main" id="{D1BCCE36-5837-F391-553E-21D1E85CF9C6}"/>
              </a:ext>
            </a:extLst>
          </p:cNvPr>
          <p:cNvPicPr>
            <a:picLocks noChangeAspect="1"/>
          </p:cNvPicPr>
          <p:nvPr/>
        </p:nvPicPr>
        <p:blipFill>
          <a:blip r:embed="rId2"/>
          <a:stretch>
            <a:fillRect/>
          </a:stretch>
        </p:blipFill>
        <p:spPr>
          <a:xfrm>
            <a:off x="6300192" y="1842798"/>
            <a:ext cx="2245912" cy="3030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4149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CCC30-1112-937D-F456-F689262AD485}"/>
              </a:ext>
            </a:extLst>
          </p:cNvPr>
          <p:cNvSpPr>
            <a:spLocks noGrp="1"/>
          </p:cNvSpPr>
          <p:nvPr>
            <p:ph type="ctrTitle"/>
          </p:nvPr>
        </p:nvSpPr>
        <p:spPr/>
        <p:txBody>
          <a:bodyPr/>
          <a:lstStyle/>
          <a:p>
            <a:r>
              <a:rPr lang="en-US" err="1"/>
              <a:t>Afrundning</a:t>
            </a:r>
            <a:endParaRPr lang="en-US"/>
          </a:p>
        </p:txBody>
      </p:sp>
      <p:sp>
        <p:nvSpPr>
          <p:cNvPr id="3" name="Subtitle 2">
            <a:extLst>
              <a:ext uri="{FF2B5EF4-FFF2-40B4-BE49-F238E27FC236}">
                <a16:creationId xmlns:a16="http://schemas.microsoft.com/office/drawing/2014/main" id="{83DD239E-CA61-4BFC-D303-809A97642D87}"/>
              </a:ext>
            </a:extLst>
          </p:cNvPr>
          <p:cNvSpPr>
            <a:spLocks noGrp="1"/>
          </p:cNvSpPr>
          <p:nvPr>
            <p:ph type="subTitle" idx="1"/>
          </p:nvPr>
        </p:nvSpPr>
        <p:spPr>
          <a:xfrm>
            <a:off x="761858" y="2261925"/>
            <a:ext cx="2694018" cy="1044116"/>
          </a:xfrm>
        </p:spPr>
        <p:txBody>
          <a:bodyPr/>
          <a:lstStyle/>
          <a:p>
            <a:r>
              <a:rPr lang="en-US" err="1"/>
              <a:t>Tilbage</a:t>
            </a:r>
            <a:r>
              <a:rPr lang="en-US"/>
              <a:t> </a:t>
            </a:r>
            <a:r>
              <a:rPr lang="en-US" err="1"/>
              <a:t>til</a:t>
            </a:r>
            <a:r>
              <a:rPr lang="en-US"/>
              <a:t> </a:t>
            </a:r>
            <a:r>
              <a:rPr lang="en-US" err="1"/>
              <a:t>rammerne</a:t>
            </a:r>
            <a:r>
              <a:rPr lang="en-US"/>
              <a:t> (se de </a:t>
            </a:r>
            <a:r>
              <a:rPr lang="en-US" err="1"/>
              <a:t>næste</a:t>
            </a:r>
            <a:r>
              <a:rPr lang="en-US"/>
              <a:t> to slides)</a:t>
            </a:r>
          </a:p>
          <a:p>
            <a:r>
              <a:rPr lang="en-US" err="1"/>
              <a:t>Sidste</a:t>
            </a:r>
            <a:r>
              <a:rPr lang="en-US"/>
              <a:t> </a:t>
            </a:r>
            <a:r>
              <a:rPr lang="en-US" err="1"/>
              <a:t>aftaler</a:t>
            </a:r>
            <a:r>
              <a:rPr lang="en-US"/>
              <a:t> </a:t>
            </a:r>
            <a:r>
              <a:rPr lang="en-US" err="1"/>
              <a:t>i</a:t>
            </a:r>
            <a:r>
              <a:rPr lang="en-US"/>
              <a:t> </a:t>
            </a:r>
            <a:r>
              <a:rPr lang="en-US" err="1"/>
              <a:t>hus</a:t>
            </a:r>
            <a:r>
              <a:rPr lang="en-US"/>
              <a:t>.</a:t>
            </a:r>
          </a:p>
        </p:txBody>
      </p:sp>
      <p:pic>
        <p:nvPicPr>
          <p:cNvPr id="5" name="Billede 4">
            <a:extLst>
              <a:ext uri="{FF2B5EF4-FFF2-40B4-BE49-F238E27FC236}">
                <a16:creationId xmlns:a16="http://schemas.microsoft.com/office/drawing/2014/main" id="{3A9747CC-C3D1-A1CE-71FE-5CAFF60A7AF2}"/>
              </a:ext>
            </a:extLst>
          </p:cNvPr>
          <p:cNvPicPr>
            <a:picLocks noChangeAspect="1"/>
          </p:cNvPicPr>
          <p:nvPr/>
        </p:nvPicPr>
        <p:blipFill>
          <a:blip r:embed="rId2"/>
          <a:stretch>
            <a:fillRect/>
          </a:stretch>
        </p:blipFill>
        <p:spPr>
          <a:xfrm>
            <a:off x="4000500" y="0"/>
            <a:ext cx="5143500" cy="5143500"/>
          </a:xfrm>
          <a:prstGeom prst="rect">
            <a:avLst/>
          </a:prstGeom>
        </p:spPr>
      </p:pic>
    </p:spTree>
    <p:extLst>
      <p:ext uri="{BB962C8B-B14F-4D97-AF65-F5344CB8AC3E}">
        <p14:creationId xmlns:p14="http://schemas.microsoft.com/office/powerpoint/2010/main" val="2264351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0A2AF-6F18-2369-1B68-F6F45E0F3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8625F-03E3-A64B-DF05-A7E64C833F16}"/>
              </a:ext>
            </a:extLst>
          </p:cNvPr>
          <p:cNvSpPr>
            <a:spLocks noGrp="1"/>
          </p:cNvSpPr>
          <p:nvPr>
            <p:ph type="ctrTitle"/>
          </p:nvPr>
        </p:nvSpPr>
        <p:spPr>
          <a:xfrm>
            <a:off x="761859" y="663538"/>
            <a:ext cx="4062170" cy="1186291"/>
          </a:xfrm>
        </p:spPr>
        <p:txBody>
          <a:bodyPr/>
          <a:lstStyle/>
          <a:p>
            <a:r>
              <a:rPr lang="en-US" sz="3200" err="1"/>
              <a:t>Udstilling</a:t>
            </a:r>
            <a:r>
              <a:rPr lang="en-US" sz="3200"/>
              <a:t> </a:t>
            </a:r>
            <a:r>
              <a:rPr lang="en-US" sz="3200" err="1"/>
              <a:t>af</a:t>
            </a:r>
            <a:r>
              <a:rPr lang="en-US" sz="3200"/>
              <a:t> </a:t>
            </a:r>
            <a:r>
              <a:rPr lang="en-US" sz="3200" err="1"/>
              <a:t>små</a:t>
            </a:r>
            <a:r>
              <a:rPr lang="en-US" sz="3200"/>
              <a:t> </a:t>
            </a:r>
            <a:r>
              <a:rPr lang="en-US" sz="3200" err="1"/>
              <a:t>værker</a:t>
            </a:r>
            <a:r>
              <a:rPr lang="en-US" sz="3200"/>
              <a:t> </a:t>
            </a:r>
            <a:r>
              <a:rPr lang="en-US" sz="3200" err="1"/>
              <a:t>i</a:t>
            </a:r>
            <a:r>
              <a:rPr lang="en-US" sz="3200"/>
              <a:t> </a:t>
            </a:r>
            <a:r>
              <a:rPr lang="en-US" sz="3200" err="1"/>
              <a:t>uge</a:t>
            </a:r>
            <a:r>
              <a:rPr lang="en-US" sz="3200"/>
              <a:t> 8</a:t>
            </a:r>
          </a:p>
        </p:txBody>
      </p:sp>
      <p:sp>
        <p:nvSpPr>
          <p:cNvPr id="3" name="Subtitle 2">
            <a:extLst>
              <a:ext uri="{FF2B5EF4-FFF2-40B4-BE49-F238E27FC236}">
                <a16:creationId xmlns:a16="http://schemas.microsoft.com/office/drawing/2014/main" id="{3D86AC3E-177E-2A9D-24C8-DD37EF921592}"/>
              </a:ext>
            </a:extLst>
          </p:cNvPr>
          <p:cNvSpPr>
            <a:spLocks noGrp="1"/>
          </p:cNvSpPr>
          <p:nvPr>
            <p:ph type="subTitle" idx="1"/>
          </p:nvPr>
        </p:nvSpPr>
        <p:spPr>
          <a:xfrm>
            <a:off x="683568" y="1707654"/>
            <a:ext cx="3558114" cy="3240360"/>
          </a:xfrm>
        </p:spPr>
        <p:txBody>
          <a:bodyPr/>
          <a:lstStyle/>
          <a:p>
            <a:r>
              <a:rPr lang="en-US" sz="1200" b="0" i="1" dirty="0" err="1"/>
              <a:t>Udstilling</a:t>
            </a:r>
            <a:r>
              <a:rPr lang="en-US" sz="1200" b="0" i="1" dirty="0"/>
              <a:t> </a:t>
            </a:r>
            <a:r>
              <a:rPr lang="en-US" sz="1200" b="0" i="1" dirty="0" err="1"/>
              <a:t>af</a:t>
            </a:r>
            <a:r>
              <a:rPr lang="en-US" sz="1200" b="0" i="1" dirty="0"/>
              <a:t> </a:t>
            </a:r>
            <a:r>
              <a:rPr lang="en-US" sz="1200" b="0" i="1" dirty="0" err="1"/>
              <a:t>jeres</a:t>
            </a:r>
            <a:r>
              <a:rPr lang="en-US" sz="1200" b="0" i="1" dirty="0"/>
              <a:t> </a:t>
            </a:r>
            <a:r>
              <a:rPr lang="en-US" sz="1200" b="0" i="1" dirty="0" err="1"/>
              <a:t>værker</a:t>
            </a:r>
            <a:r>
              <a:rPr lang="en-US" sz="1200" b="0" i="1" dirty="0"/>
              <a:t> der </a:t>
            </a:r>
            <a:r>
              <a:rPr lang="en-US" sz="1200" b="0" i="1" dirty="0" err="1"/>
              <a:t>får</a:t>
            </a:r>
            <a:r>
              <a:rPr lang="en-US" sz="1200" b="0" i="1" dirty="0"/>
              <a:t> </a:t>
            </a:r>
            <a:r>
              <a:rPr lang="en-US" sz="1200" b="0" i="1" dirty="0" err="1"/>
              <a:t>os</a:t>
            </a:r>
            <a:r>
              <a:rPr lang="en-US" sz="1200" b="0" i="1" dirty="0"/>
              <a:t> </a:t>
            </a:r>
            <a:r>
              <a:rPr lang="en-US" sz="1200" b="0" i="1" dirty="0" err="1"/>
              <a:t>til</a:t>
            </a:r>
            <a:r>
              <a:rPr lang="en-US" sz="1200" b="0" i="1" dirty="0"/>
              <a:t> at </a:t>
            </a:r>
            <a:r>
              <a:rPr lang="en-US" sz="1200" b="0" i="1" dirty="0" err="1"/>
              <a:t>tænke</a:t>
            </a:r>
            <a:r>
              <a:rPr lang="en-US" sz="1200" b="0" i="1" dirty="0"/>
              <a:t>!</a:t>
            </a:r>
          </a:p>
          <a:p>
            <a:endParaRPr lang="en-US" sz="1200" b="0" dirty="0"/>
          </a:p>
          <a:p>
            <a:r>
              <a:rPr lang="en-US" sz="1200" dirty="0"/>
              <a:t>Program</a:t>
            </a:r>
          </a:p>
          <a:p>
            <a:r>
              <a:rPr lang="en-US" sz="1200" b="0" dirty="0"/>
              <a:t>14.00 -16.00 </a:t>
            </a:r>
            <a:r>
              <a:rPr lang="en-US" sz="1200" b="0" dirty="0" err="1"/>
              <a:t>Opstilling</a:t>
            </a:r>
            <a:r>
              <a:rPr lang="en-US" sz="1200" b="0" dirty="0"/>
              <a:t> </a:t>
            </a:r>
            <a:r>
              <a:rPr lang="en-US" sz="1200" b="0" dirty="0" err="1"/>
              <a:t>af</a:t>
            </a:r>
            <a:r>
              <a:rPr lang="en-US" sz="1200" b="0" dirty="0"/>
              <a:t> </a:t>
            </a:r>
            <a:r>
              <a:rPr lang="en-US" sz="1200" b="0" dirty="0" err="1"/>
              <a:t>jeres</a:t>
            </a:r>
            <a:r>
              <a:rPr lang="en-US" sz="1200" b="0" dirty="0"/>
              <a:t> </a:t>
            </a:r>
            <a:r>
              <a:rPr lang="en-US" sz="1200" b="0" dirty="0" err="1"/>
              <a:t>værker</a:t>
            </a:r>
            <a:endParaRPr lang="en-US" sz="1200" b="0" dirty="0"/>
          </a:p>
          <a:p>
            <a:r>
              <a:rPr lang="en-US" sz="1200" b="0" dirty="0"/>
              <a:t>16.00-18.00 </a:t>
            </a:r>
            <a:r>
              <a:rPr lang="en-US" sz="1200" b="0" dirty="0" err="1"/>
              <a:t>Forsamlinghuset</a:t>
            </a:r>
            <a:r>
              <a:rPr lang="en-US" sz="1200" b="0" dirty="0"/>
              <a:t> med </a:t>
            </a:r>
            <a:r>
              <a:rPr lang="en-US" sz="1200" b="0" dirty="0" err="1"/>
              <a:t>kunstnersnak</a:t>
            </a:r>
            <a:r>
              <a:rPr lang="en-US" sz="1200" b="0" dirty="0"/>
              <a:t>, </a:t>
            </a:r>
            <a:r>
              <a:rPr lang="en-US" sz="1200" b="0" dirty="0" err="1"/>
              <a:t>udstillinger</a:t>
            </a:r>
            <a:r>
              <a:rPr lang="en-US" sz="1200" b="0" dirty="0"/>
              <a:t> </a:t>
            </a:r>
            <a:r>
              <a:rPr lang="en-US" sz="1200" b="0" dirty="0" err="1"/>
              <a:t>og</a:t>
            </a:r>
            <a:r>
              <a:rPr lang="en-US" sz="1200" b="0" dirty="0"/>
              <a:t> </a:t>
            </a:r>
            <a:r>
              <a:rPr lang="en-US" sz="1200" b="0" dirty="0" err="1"/>
              <a:t>plenumdialog</a:t>
            </a:r>
            <a:r>
              <a:rPr lang="en-US" sz="1200" b="0" dirty="0"/>
              <a:t> om </a:t>
            </a:r>
            <a:r>
              <a:rPr lang="en-US" sz="1200" b="0" dirty="0" err="1"/>
              <a:t>værkerne</a:t>
            </a:r>
            <a:r>
              <a:rPr lang="en-US" sz="1200" b="0" dirty="0"/>
              <a:t>.</a:t>
            </a:r>
          </a:p>
          <a:p>
            <a:r>
              <a:rPr lang="en-US" sz="1200" b="0" dirty="0"/>
              <a:t>18.00 </a:t>
            </a:r>
            <a:r>
              <a:rPr lang="en-US" sz="1200" b="0" dirty="0" err="1"/>
              <a:t>oprydning</a:t>
            </a:r>
            <a:r>
              <a:rPr lang="en-US" sz="1200" b="0" dirty="0"/>
              <a:t> </a:t>
            </a:r>
            <a:r>
              <a:rPr lang="en-US" sz="1200" b="0" dirty="0" err="1"/>
              <a:t>og</a:t>
            </a:r>
            <a:r>
              <a:rPr lang="en-US" sz="1200" b="0" dirty="0"/>
              <a:t> </a:t>
            </a:r>
            <a:r>
              <a:rPr lang="en-US" sz="1200" b="0" dirty="0" err="1"/>
              <a:t>måske</a:t>
            </a:r>
            <a:r>
              <a:rPr lang="en-US" sz="1200" b="0" dirty="0"/>
              <a:t> </a:t>
            </a:r>
            <a:r>
              <a:rPr lang="en-US" sz="1200" b="0" dirty="0" err="1"/>
              <a:t>efterfølgende</a:t>
            </a:r>
            <a:r>
              <a:rPr lang="en-US" sz="1200" b="0" dirty="0"/>
              <a:t> hygge.</a:t>
            </a:r>
          </a:p>
        </p:txBody>
      </p:sp>
      <p:pic>
        <p:nvPicPr>
          <p:cNvPr id="6" name="Picture 4">
            <a:extLst>
              <a:ext uri="{FF2B5EF4-FFF2-40B4-BE49-F238E27FC236}">
                <a16:creationId xmlns:a16="http://schemas.microsoft.com/office/drawing/2014/main" id="{2FCCC1C5-2610-E0AF-C9C8-807F4A81E2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88" r="25968"/>
          <a:stretch>
            <a:fillRect/>
          </a:stretch>
        </p:blipFill>
        <p:spPr bwMode="auto">
          <a:xfrm>
            <a:off x="4902320" y="0"/>
            <a:ext cx="424168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831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a:extLst>
              <a:ext uri="{FF2B5EF4-FFF2-40B4-BE49-F238E27FC236}">
                <a16:creationId xmlns:a16="http://schemas.microsoft.com/office/drawing/2014/main" id="{ABEAD1E0-57B4-2021-7E09-AAF8FF7B692D}"/>
              </a:ext>
            </a:extLst>
          </p:cNvPr>
          <p:cNvSpPr>
            <a:spLocks noGrp="1"/>
          </p:cNvSpPr>
          <p:nvPr>
            <p:ph type="subTitle" idx="1"/>
          </p:nvPr>
        </p:nvSpPr>
        <p:spPr>
          <a:xfrm>
            <a:off x="2936889" y="4722988"/>
            <a:ext cx="2593900" cy="420512"/>
          </a:xfrm>
        </p:spPr>
        <p:txBody>
          <a:bodyPr/>
          <a:lstStyle/>
          <a:p>
            <a:r>
              <a:rPr lang="en-GB" dirty="0"/>
              <a:t>artificialmind.ai/about</a:t>
            </a:r>
            <a:endParaRPr lang="en-DK" dirty="0"/>
          </a:p>
        </p:txBody>
      </p:sp>
      <p:pic>
        <p:nvPicPr>
          <p:cNvPr id="7" name="Picture 6" descr="A black background with white text&#10;&#10;AI-generated content may be incorrect.">
            <a:extLst>
              <a:ext uri="{FF2B5EF4-FFF2-40B4-BE49-F238E27FC236}">
                <a16:creationId xmlns:a16="http://schemas.microsoft.com/office/drawing/2014/main" id="{3425B5F5-310B-586F-79C4-E3686B4934A4}"/>
              </a:ext>
            </a:extLst>
          </p:cNvPr>
          <p:cNvPicPr>
            <a:picLocks noChangeAspect="1"/>
          </p:cNvPicPr>
          <p:nvPr/>
        </p:nvPicPr>
        <p:blipFill>
          <a:blip r:embed="rId2"/>
          <a:stretch>
            <a:fillRect/>
          </a:stretch>
        </p:blipFill>
        <p:spPr>
          <a:xfrm>
            <a:off x="5774333" y="3107184"/>
            <a:ext cx="2997716" cy="944280"/>
          </a:xfrm>
          <a:prstGeom prst="rect">
            <a:avLst/>
          </a:prstGeom>
        </p:spPr>
      </p:pic>
      <p:pic>
        <p:nvPicPr>
          <p:cNvPr id="12" name="Picture 2">
            <a:extLst>
              <a:ext uri="{FF2B5EF4-FFF2-40B4-BE49-F238E27FC236}">
                <a16:creationId xmlns:a16="http://schemas.microsoft.com/office/drawing/2014/main" id="{9B418616-07D3-10AB-2044-C4E737F0F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273" y="115411"/>
            <a:ext cx="437038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37B54DA-7715-AD20-7A69-F46B9C16F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4333" y="4314549"/>
            <a:ext cx="3010204" cy="61876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CD321A3-0365-73D4-DE95-0060D1A817DA}"/>
              </a:ext>
            </a:extLst>
          </p:cNvPr>
          <p:cNvSpPr txBox="1"/>
          <p:nvPr/>
        </p:nvSpPr>
        <p:spPr>
          <a:xfrm>
            <a:off x="3116975" y="1218870"/>
            <a:ext cx="5655074" cy="1200329"/>
          </a:xfrm>
          <a:prstGeom prst="rect">
            <a:avLst/>
          </a:prstGeom>
          <a:noFill/>
        </p:spPr>
        <p:txBody>
          <a:bodyPr wrap="square">
            <a:spAutoFit/>
          </a:bodyPr>
          <a:lstStyle/>
          <a:p>
            <a:r>
              <a:rPr lang="en-DK" sz="1800" dirty="0">
                <a:solidFill>
                  <a:schemeClr val="bg1"/>
                </a:solidFill>
              </a:rPr>
              <a:t>Dette forløb og forsamlingshuset er afholdes som led i opførelse og udstilling af Cecilie Waagner Falkenstrøms værk “Algoritmisk Panoptikon” der er støttet af Det Obelske Familiefond.</a:t>
            </a:r>
            <a:endParaRPr lang="en-DK" dirty="0">
              <a:solidFill>
                <a:schemeClr val="bg1"/>
              </a:solidFill>
            </a:endParaRPr>
          </a:p>
        </p:txBody>
      </p:sp>
    </p:spTree>
    <p:extLst>
      <p:ext uri="{BB962C8B-B14F-4D97-AF65-F5344CB8AC3E}">
        <p14:creationId xmlns:p14="http://schemas.microsoft.com/office/powerpoint/2010/main" val="92877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AB14C-8F5D-7F9B-6C74-2ACDC99C2942}"/>
              </a:ext>
            </a:extLst>
          </p:cNvPr>
          <p:cNvSpPr>
            <a:spLocks noGrp="1"/>
          </p:cNvSpPr>
          <p:nvPr>
            <p:ph type="ctrTitle"/>
          </p:nvPr>
        </p:nvSpPr>
        <p:spPr>
          <a:xfrm>
            <a:off x="761859" y="663538"/>
            <a:ext cx="4566226" cy="1186291"/>
          </a:xfrm>
        </p:spPr>
        <p:txBody>
          <a:bodyPr/>
          <a:lstStyle/>
          <a:p>
            <a:r>
              <a:rPr lang="en-US" err="1"/>
              <a:t>Sidste</a:t>
            </a:r>
            <a:r>
              <a:rPr lang="en-US"/>
              <a:t> </a:t>
            </a:r>
            <a:r>
              <a:rPr lang="en-US" err="1"/>
              <a:t>aftaler</a:t>
            </a:r>
            <a:r>
              <a:rPr lang="en-US"/>
              <a:t> </a:t>
            </a:r>
            <a:r>
              <a:rPr lang="en-US" err="1"/>
              <a:t>i</a:t>
            </a:r>
            <a:r>
              <a:rPr lang="en-US"/>
              <a:t> </a:t>
            </a:r>
            <a:r>
              <a:rPr lang="en-US" err="1"/>
              <a:t>hus</a:t>
            </a:r>
            <a:endParaRPr lang="en-US"/>
          </a:p>
        </p:txBody>
      </p:sp>
      <p:sp>
        <p:nvSpPr>
          <p:cNvPr id="3" name="Subtitle 2">
            <a:extLst>
              <a:ext uri="{FF2B5EF4-FFF2-40B4-BE49-F238E27FC236}">
                <a16:creationId xmlns:a16="http://schemas.microsoft.com/office/drawing/2014/main" id="{87400AFA-9218-3D95-14D5-8C57668E21B3}"/>
              </a:ext>
            </a:extLst>
          </p:cNvPr>
          <p:cNvSpPr>
            <a:spLocks noGrp="1"/>
          </p:cNvSpPr>
          <p:nvPr>
            <p:ph type="subTitle" idx="1"/>
          </p:nvPr>
        </p:nvSpPr>
        <p:spPr>
          <a:xfrm>
            <a:off x="746557" y="2031690"/>
            <a:ext cx="3348366" cy="2304256"/>
          </a:xfrm>
        </p:spPr>
        <p:txBody>
          <a:bodyPr/>
          <a:lstStyle/>
          <a:p>
            <a:r>
              <a:rPr lang="en-US" b="0" dirty="0" err="1"/>
              <a:t>Hvad</a:t>
            </a:r>
            <a:r>
              <a:rPr lang="en-US" b="0" dirty="0"/>
              <a:t> </a:t>
            </a:r>
            <a:r>
              <a:rPr lang="en-US" b="0" dirty="0" err="1"/>
              <a:t>skal</a:t>
            </a:r>
            <a:r>
              <a:rPr lang="en-US" b="0" dirty="0"/>
              <a:t> der </a:t>
            </a:r>
            <a:r>
              <a:rPr lang="en-US" b="0" dirty="0" err="1"/>
              <a:t>til</a:t>
            </a:r>
            <a:r>
              <a:rPr lang="en-US" b="0" dirty="0"/>
              <a:t> for at </a:t>
            </a:r>
            <a:r>
              <a:rPr lang="en-US" b="0" dirty="0" err="1"/>
              <a:t>grupperne</a:t>
            </a:r>
            <a:r>
              <a:rPr lang="en-US" b="0" dirty="0"/>
              <a:t> </a:t>
            </a:r>
            <a:r>
              <a:rPr lang="en-US" b="0" dirty="0" err="1"/>
              <a:t>bliver</a:t>
            </a:r>
            <a:r>
              <a:rPr lang="en-US" b="0" dirty="0"/>
              <a:t> </a:t>
            </a:r>
            <a:r>
              <a:rPr lang="en-US" b="0" dirty="0" err="1"/>
              <a:t>klar</a:t>
            </a:r>
            <a:r>
              <a:rPr lang="en-US" b="0" dirty="0"/>
              <a:t>?</a:t>
            </a:r>
          </a:p>
          <a:p>
            <a:r>
              <a:rPr lang="en-US" b="0" dirty="0" err="1"/>
              <a:t>Hvornår</a:t>
            </a:r>
            <a:r>
              <a:rPr lang="en-US" b="0" dirty="0"/>
              <a:t> </a:t>
            </a:r>
            <a:r>
              <a:rPr lang="en-US" b="0" dirty="0" err="1"/>
              <a:t>mødes</a:t>
            </a:r>
            <a:r>
              <a:rPr lang="en-US" b="0" dirty="0"/>
              <a:t> vi </a:t>
            </a:r>
            <a:r>
              <a:rPr lang="en-US" b="0" dirty="0" err="1"/>
              <a:t>på</a:t>
            </a:r>
            <a:r>
              <a:rPr lang="en-US" b="0" dirty="0"/>
              <a:t> </a:t>
            </a:r>
            <a:r>
              <a:rPr lang="en-US" b="0" dirty="0" err="1"/>
              <a:t>dagen</a:t>
            </a:r>
            <a:r>
              <a:rPr lang="en-US" b="0" dirty="0"/>
              <a:t> for at </a:t>
            </a:r>
            <a:r>
              <a:rPr lang="en-US" b="0" dirty="0" err="1"/>
              <a:t>få</a:t>
            </a:r>
            <a:r>
              <a:rPr lang="en-US" b="0" dirty="0"/>
              <a:t> </a:t>
            </a:r>
            <a:r>
              <a:rPr lang="en-US" b="0" dirty="0" err="1"/>
              <a:t>styr</a:t>
            </a:r>
            <a:r>
              <a:rPr lang="en-US" b="0" dirty="0"/>
              <a:t> </a:t>
            </a:r>
            <a:r>
              <a:rPr lang="en-US" b="0" dirty="0" err="1"/>
              <a:t>på</a:t>
            </a:r>
            <a:r>
              <a:rPr lang="en-US" b="0" dirty="0"/>
              <a:t> at print </a:t>
            </a:r>
            <a:r>
              <a:rPr lang="en-US" b="0" dirty="0" err="1"/>
              <a:t>og</a:t>
            </a:r>
            <a:r>
              <a:rPr lang="en-US" b="0" dirty="0"/>
              <a:t> </a:t>
            </a:r>
            <a:r>
              <a:rPr lang="en-US" b="0" dirty="0" err="1"/>
              <a:t>ophængning</a:t>
            </a:r>
            <a:r>
              <a:rPr lang="en-US" b="0" dirty="0"/>
              <a:t>?</a:t>
            </a:r>
          </a:p>
          <a:p>
            <a:r>
              <a:rPr lang="en-US" b="0" dirty="0"/>
              <a:t>Skal vi </a:t>
            </a:r>
            <a:r>
              <a:rPr lang="en-US" b="0" dirty="0" err="1"/>
              <a:t>gøre</a:t>
            </a:r>
            <a:r>
              <a:rPr lang="en-US" b="0" dirty="0"/>
              <a:t> </a:t>
            </a:r>
            <a:r>
              <a:rPr lang="en-US" b="0" dirty="0" err="1"/>
              <a:t>noget</a:t>
            </a:r>
            <a:r>
              <a:rPr lang="en-US" b="0" dirty="0"/>
              <a:t> </a:t>
            </a:r>
            <a:r>
              <a:rPr lang="en-US" b="0" dirty="0" err="1"/>
              <a:t>socialt</a:t>
            </a:r>
            <a:r>
              <a:rPr lang="en-US" b="0" dirty="0"/>
              <a:t> I den </a:t>
            </a:r>
            <a:r>
              <a:rPr lang="en-US" b="0" dirty="0" err="1"/>
              <a:t>sammenhæng</a:t>
            </a:r>
            <a:r>
              <a:rPr lang="en-US" b="0" dirty="0"/>
              <a:t>?</a:t>
            </a:r>
          </a:p>
          <a:p>
            <a:r>
              <a:rPr lang="en-US" b="0" dirty="0"/>
              <a:t>Send </a:t>
            </a:r>
            <a:r>
              <a:rPr lang="en-US" b="0" dirty="0" err="1"/>
              <a:t>meget</a:t>
            </a:r>
            <a:r>
              <a:rPr lang="en-US" b="0" dirty="0"/>
              <a:t> gerne </a:t>
            </a:r>
            <a:r>
              <a:rPr lang="en-US" b="0" dirty="0" err="1"/>
              <a:t>jeres</a:t>
            </a:r>
            <a:r>
              <a:rPr lang="en-US" b="0" dirty="0"/>
              <a:t> </a:t>
            </a:r>
            <a:r>
              <a:rPr lang="en-US" b="0" dirty="0" err="1"/>
              <a:t>færdige</a:t>
            </a:r>
            <a:r>
              <a:rPr lang="en-US" b="0" dirty="0"/>
              <a:t> </a:t>
            </a:r>
            <a:r>
              <a:rPr lang="en-US" b="0" dirty="0" err="1"/>
              <a:t>værker</a:t>
            </a:r>
            <a:r>
              <a:rPr lang="en-US" b="0" dirty="0"/>
              <a:t> </a:t>
            </a:r>
            <a:r>
              <a:rPr lang="en-US" b="0" dirty="0" err="1"/>
              <a:t>til</a:t>
            </a:r>
            <a:r>
              <a:rPr lang="en-US" b="0" dirty="0"/>
              <a:t> Morten: </a:t>
            </a:r>
            <a:r>
              <a:rPr lang="en-US" b="0" dirty="0" err="1"/>
              <a:t>moph@kp.dk</a:t>
            </a:r>
            <a:endParaRPr lang="en-US" b="0" dirty="0"/>
          </a:p>
          <a:p>
            <a:r>
              <a:rPr lang="en-US" b="0" dirty="0" err="1"/>
              <a:t>Andet</a:t>
            </a:r>
            <a:r>
              <a:rPr lang="en-US" b="0" dirty="0"/>
              <a:t>?</a:t>
            </a:r>
          </a:p>
        </p:txBody>
      </p:sp>
      <p:pic>
        <p:nvPicPr>
          <p:cNvPr id="4" name="Picture 3">
            <a:extLst>
              <a:ext uri="{FF2B5EF4-FFF2-40B4-BE49-F238E27FC236}">
                <a16:creationId xmlns:a16="http://schemas.microsoft.com/office/drawing/2014/main" id="{D9CC7DDA-F5E4-6293-1894-37ADA53C42C2}"/>
              </a:ext>
            </a:extLst>
          </p:cNvPr>
          <p:cNvPicPr>
            <a:picLocks noChangeAspect="1"/>
          </p:cNvPicPr>
          <p:nvPr/>
        </p:nvPicPr>
        <p:blipFill>
          <a:blip r:embed="rId2"/>
          <a:stretch>
            <a:fillRect/>
          </a:stretch>
        </p:blipFill>
        <p:spPr>
          <a:xfrm>
            <a:off x="5622735" y="339502"/>
            <a:ext cx="3175397" cy="42844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ounded Rectangle 4">
            <a:extLst>
              <a:ext uri="{FF2B5EF4-FFF2-40B4-BE49-F238E27FC236}">
                <a16:creationId xmlns:a16="http://schemas.microsoft.com/office/drawing/2014/main" id="{E1DD3462-59DA-2E9A-8243-42BA780482D7}"/>
              </a:ext>
            </a:extLst>
          </p:cNvPr>
          <p:cNvSpPr/>
          <p:nvPr/>
        </p:nvSpPr>
        <p:spPr>
          <a:xfrm>
            <a:off x="5622735" y="339502"/>
            <a:ext cx="3175396" cy="4284476"/>
          </a:xfrm>
          <a:prstGeom prst="roundRect">
            <a:avLst>
              <a:gd name="adj" fmla="val 0"/>
            </a:avLst>
          </a:prstGeom>
          <a:solidFill>
            <a:srgbClr val="FFFFFF">
              <a:alpha val="60000"/>
            </a:srgb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2207087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79A7CB8-762A-4882-A483-E4E154DA38FA}"/>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619"/>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p:txBody>
          <a:bodyPr/>
          <a:lstStyle/>
          <a:p>
            <a:endParaRPr lang="da-DK"/>
          </a:p>
        </p:txBody>
      </p:sp>
      <p:sp>
        <p:nvSpPr>
          <p:cNvPr id="3" name="Undertitel 2"/>
          <p:cNvSpPr>
            <a:spLocks noGrp="1"/>
          </p:cNvSpPr>
          <p:nvPr>
            <p:ph type="subTitle" idx="1"/>
          </p:nvPr>
        </p:nvSpPr>
        <p:spPr/>
        <p:txBody>
          <a:bodyPr/>
          <a:lstStyle/>
          <a:p>
            <a:endParaRPr lang="da-DK"/>
          </a:p>
        </p:txBody>
      </p:sp>
      <p:pic>
        <p:nvPicPr>
          <p:cNvPr id="7" name="Picture 9">
            <a:extLst>
              <a:ext uri="{FF2B5EF4-FFF2-40B4-BE49-F238E27FC236}">
                <a16:creationId xmlns:a16="http://schemas.microsoft.com/office/drawing/2014/main" id="{F84FF785-8499-42EC-8A55-1FB1CD8685D3}"/>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054192" y="4563442"/>
            <a:ext cx="728903" cy="26093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39978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E8A2F-D6D7-0EDE-3DEF-B5A634013176}"/>
              </a:ext>
            </a:extLst>
          </p:cNvPr>
          <p:cNvSpPr>
            <a:spLocks noGrp="1"/>
          </p:cNvSpPr>
          <p:nvPr>
            <p:ph type="ctrTitle"/>
          </p:nvPr>
        </p:nvSpPr>
        <p:spPr>
          <a:xfrm>
            <a:off x="761858" y="663538"/>
            <a:ext cx="3558115" cy="1186291"/>
          </a:xfrm>
        </p:spPr>
        <p:txBody>
          <a:bodyPr/>
          <a:lstStyle/>
          <a:p>
            <a:r>
              <a:rPr lang="en-US" sz="3200" dirty="0" err="1"/>
              <a:t>Udstilling</a:t>
            </a:r>
            <a:r>
              <a:rPr lang="en-US" sz="3200" dirty="0"/>
              <a:t> </a:t>
            </a:r>
            <a:r>
              <a:rPr lang="en-US" sz="3200" dirty="0" err="1"/>
              <a:t>af</a:t>
            </a:r>
            <a:r>
              <a:rPr lang="en-US" sz="3200" dirty="0"/>
              <a:t> </a:t>
            </a:r>
            <a:r>
              <a:rPr lang="en-US" sz="3200" dirty="0" err="1"/>
              <a:t>små</a:t>
            </a:r>
            <a:r>
              <a:rPr lang="en-US" sz="3200" dirty="0"/>
              <a:t> </a:t>
            </a:r>
            <a:r>
              <a:rPr lang="en-US" sz="3200" dirty="0" err="1"/>
              <a:t>værker</a:t>
            </a:r>
            <a:r>
              <a:rPr lang="en-US" sz="3200" dirty="0"/>
              <a:t> </a:t>
            </a:r>
            <a:r>
              <a:rPr lang="en-US" sz="3200" dirty="0" err="1"/>
              <a:t>i</a:t>
            </a:r>
            <a:r>
              <a:rPr lang="en-US" sz="3200" dirty="0"/>
              <a:t> </a:t>
            </a:r>
            <a:r>
              <a:rPr lang="en-US" sz="3200" dirty="0" err="1"/>
              <a:t>uge</a:t>
            </a:r>
            <a:r>
              <a:rPr lang="en-US" sz="3200" dirty="0"/>
              <a:t> 8</a:t>
            </a:r>
          </a:p>
        </p:txBody>
      </p:sp>
      <p:sp>
        <p:nvSpPr>
          <p:cNvPr id="3" name="Subtitle 2">
            <a:extLst>
              <a:ext uri="{FF2B5EF4-FFF2-40B4-BE49-F238E27FC236}">
                <a16:creationId xmlns:a16="http://schemas.microsoft.com/office/drawing/2014/main" id="{6BFD9CF6-E13C-9F19-720A-D2AF5D279231}"/>
              </a:ext>
            </a:extLst>
          </p:cNvPr>
          <p:cNvSpPr>
            <a:spLocks noGrp="1"/>
          </p:cNvSpPr>
          <p:nvPr>
            <p:ph type="subTitle" idx="1"/>
          </p:nvPr>
        </p:nvSpPr>
        <p:spPr>
          <a:xfrm>
            <a:off x="683568" y="1707654"/>
            <a:ext cx="3708412" cy="3240360"/>
          </a:xfrm>
        </p:spPr>
        <p:txBody>
          <a:bodyPr lIns="91440" tIns="45720" rIns="91440" bIns="45720" anchor="t">
            <a:noAutofit/>
          </a:bodyPr>
          <a:lstStyle/>
          <a:p>
            <a:r>
              <a:rPr lang="en-US" sz="1200" b="0" dirty="0" err="1"/>
              <a:t>Torsdag</a:t>
            </a:r>
            <a:r>
              <a:rPr lang="en-US" sz="1200" b="0" dirty="0"/>
              <a:t> </a:t>
            </a:r>
            <a:r>
              <a:rPr lang="en-US" sz="1200" b="0" dirty="0" err="1"/>
              <a:t>i</a:t>
            </a:r>
            <a:r>
              <a:rPr lang="en-US" sz="1200" b="0" dirty="0"/>
              <a:t> </a:t>
            </a:r>
            <a:r>
              <a:rPr lang="en-US" sz="1200" b="0" dirty="0" err="1"/>
              <a:t>uge</a:t>
            </a:r>
            <a:r>
              <a:rPr lang="en-US" sz="1200" b="0" dirty="0"/>
              <a:t> 8 (19. </a:t>
            </a:r>
            <a:r>
              <a:rPr lang="en-US" sz="1200" b="0" dirty="0" err="1"/>
              <a:t>feb.</a:t>
            </a:r>
            <a:r>
              <a:rPr lang="en-US" sz="1200" b="0" dirty="0"/>
              <a:t> 2026) er der </a:t>
            </a:r>
            <a:r>
              <a:rPr lang="en-US" sz="1200" b="0" dirty="0" err="1"/>
              <a:t>forsamlingshus</a:t>
            </a:r>
            <a:r>
              <a:rPr lang="en-US" sz="1200" b="0" dirty="0"/>
              <a:t> </a:t>
            </a:r>
            <a:r>
              <a:rPr lang="en-US" sz="1200" b="0" dirty="0" err="1"/>
              <a:t>hvor</a:t>
            </a:r>
            <a:r>
              <a:rPr lang="en-US" sz="1200" b="0" dirty="0"/>
              <a:t> I </a:t>
            </a:r>
            <a:r>
              <a:rPr lang="en-US" sz="1200" b="0" dirty="0" err="1"/>
              <a:t>sammen</a:t>
            </a:r>
            <a:r>
              <a:rPr lang="en-US" sz="1200" b="0" dirty="0"/>
              <a:t> med </a:t>
            </a:r>
            <a:r>
              <a:rPr lang="en-US" sz="1200" b="0" dirty="0" err="1"/>
              <a:t>nogle</a:t>
            </a:r>
            <a:r>
              <a:rPr lang="en-US" sz="1200" b="0" dirty="0"/>
              <a:t> </a:t>
            </a:r>
            <a:r>
              <a:rPr lang="en-US" sz="1200" b="0" dirty="0" err="1"/>
              <a:t>syv</a:t>
            </a:r>
            <a:r>
              <a:rPr lang="en-US" sz="1200" b="0" dirty="0"/>
              <a:t> </a:t>
            </a:r>
            <a:r>
              <a:rPr lang="en-US" sz="1200" b="0" dirty="0" err="1"/>
              <a:t>andre</a:t>
            </a:r>
            <a:r>
              <a:rPr lang="en-US" sz="1200" b="0" dirty="0"/>
              <a:t> hold </a:t>
            </a:r>
            <a:r>
              <a:rPr lang="en-US" sz="1200" b="0" dirty="0" err="1"/>
              <a:t>studerende</a:t>
            </a:r>
            <a:r>
              <a:rPr lang="en-US" sz="1200" b="0" dirty="0"/>
              <a:t> </a:t>
            </a:r>
            <a:r>
              <a:rPr lang="en-US" sz="1200" b="0" dirty="0" err="1"/>
              <a:t>skal</a:t>
            </a:r>
            <a:r>
              <a:rPr lang="en-US" sz="1200" b="0" dirty="0"/>
              <a:t> lave </a:t>
            </a:r>
            <a:r>
              <a:rPr lang="en-US" sz="1200" b="0" dirty="0" err="1"/>
              <a:t>en</a:t>
            </a:r>
            <a:r>
              <a:rPr lang="en-US" sz="1200" b="0" dirty="0"/>
              <a:t> </a:t>
            </a:r>
            <a:r>
              <a:rPr lang="en-US" sz="1200" b="0" dirty="0" err="1"/>
              <a:t>udstilling</a:t>
            </a:r>
            <a:r>
              <a:rPr lang="en-US" sz="1200" b="0" dirty="0"/>
              <a:t> </a:t>
            </a:r>
            <a:r>
              <a:rPr lang="en-US" sz="1200" b="0" dirty="0" err="1"/>
              <a:t>af</a:t>
            </a:r>
            <a:r>
              <a:rPr lang="en-US" sz="1200" b="0" dirty="0"/>
              <a:t> </a:t>
            </a:r>
            <a:r>
              <a:rPr lang="en-US" sz="1200" b="0" dirty="0" err="1"/>
              <a:t>små</a:t>
            </a:r>
            <a:r>
              <a:rPr lang="en-US" sz="1200" b="0" dirty="0"/>
              <a:t> </a:t>
            </a:r>
            <a:r>
              <a:rPr lang="en-US" sz="1200" b="0" dirty="0" err="1"/>
              <a:t>værker</a:t>
            </a:r>
            <a:r>
              <a:rPr lang="en-US" sz="1200" b="0" dirty="0"/>
              <a:t> der </a:t>
            </a:r>
            <a:r>
              <a:rPr lang="en-US" sz="1200" b="0" dirty="0" err="1"/>
              <a:t>forestiller</a:t>
            </a:r>
            <a:r>
              <a:rPr lang="en-US" sz="1200" b="0" dirty="0"/>
              <a:t> </a:t>
            </a:r>
            <a:r>
              <a:rPr lang="en-US" sz="1200" b="0" dirty="0" err="1"/>
              <a:t>små</a:t>
            </a:r>
            <a:r>
              <a:rPr lang="en-US" sz="1200" b="0" dirty="0"/>
              <a:t> </a:t>
            </a:r>
            <a:r>
              <a:rPr lang="en-US" sz="1200" b="0" dirty="0" err="1"/>
              <a:t>situationer</a:t>
            </a:r>
            <a:r>
              <a:rPr lang="en-US" sz="1200" b="0" dirty="0"/>
              <a:t> </a:t>
            </a:r>
            <a:r>
              <a:rPr lang="en-US" sz="1200" b="0" dirty="0" err="1"/>
              <a:t>i</a:t>
            </a:r>
            <a:r>
              <a:rPr lang="en-US" sz="1200" b="0" dirty="0"/>
              <a:t> </a:t>
            </a:r>
            <a:r>
              <a:rPr lang="en-US" sz="1200" b="0" dirty="0" err="1"/>
              <a:t>fremtiden</a:t>
            </a:r>
            <a:r>
              <a:rPr lang="en-US" sz="1200" b="0" dirty="0"/>
              <a:t> </a:t>
            </a:r>
            <a:r>
              <a:rPr lang="en-US" sz="1200" b="0" dirty="0" err="1"/>
              <a:t>hvor</a:t>
            </a:r>
            <a:r>
              <a:rPr lang="en-US" sz="1200" b="0" dirty="0"/>
              <a:t> AI </a:t>
            </a:r>
            <a:r>
              <a:rPr lang="en-US" sz="1200" b="0" dirty="0" err="1"/>
              <a:t>har</a:t>
            </a:r>
            <a:r>
              <a:rPr lang="en-US" sz="1200" b="0" dirty="0"/>
              <a:t> </a:t>
            </a:r>
            <a:r>
              <a:rPr lang="en-US" sz="1200" b="0" dirty="0" err="1"/>
              <a:t>en</a:t>
            </a:r>
            <a:r>
              <a:rPr lang="en-US" sz="1200" b="0" dirty="0"/>
              <a:t> </a:t>
            </a:r>
            <a:r>
              <a:rPr lang="en-US" sz="1200" b="0" dirty="0" err="1"/>
              <a:t>betydning</a:t>
            </a:r>
            <a:r>
              <a:rPr lang="en-US" sz="1200" b="0" dirty="0"/>
              <a:t> </a:t>
            </a:r>
            <a:r>
              <a:rPr lang="en-US" sz="1200" b="0" dirty="0" err="1"/>
              <a:t>forskellige</a:t>
            </a:r>
            <a:r>
              <a:rPr lang="en-US" sz="1200" b="0" dirty="0"/>
              <a:t> </a:t>
            </a:r>
            <a:r>
              <a:rPr lang="en-US" sz="1200" b="0" dirty="0" err="1"/>
              <a:t>steder</a:t>
            </a:r>
            <a:r>
              <a:rPr lang="en-US" sz="1200" b="0" dirty="0"/>
              <a:t>.</a:t>
            </a:r>
          </a:p>
          <a:p>
            <a:endParaRPr lang="en-US" sz="1200" dirty="0"/>
          </a:p>
          <a:p>
            <a:r>
              <a:rPr lang="en-US" sz="1200" b="0" dirty="0" err="1">
                <a:cs typeface="Arial"/>
              </a:rPr>
              <a:t>På</a:t>
            </a:r>
            <a:r>
              <a:rPr lang="en-US" sz="1200" b="0" dirty="0">
                <a:cs typeface="Arial"/>
              </a:rPr>
              <a:t> </a:t>
            </a:r>
            <a:r>
              <a:rPr lang="en-US" sz="1200" b="0" dirty="0" err="1">
                <a:cs typeface="Arial"/>
              </a:rPr>
              <a:t>dagen</a:t>
            </a:r>
            <a:r>
              <a:rPr lang="en-US" sz="1200" b="0" dirty="0">
                <a:cs typeface="Arial"/>
              </a:rPr>
              <a:t> </a:t>
            </a:r>
            <a:r>
              <a:rPr lang="en-US" sz="1200" b="0" dirty="0" err="1">
                <a:cs typeface="Arial"/>
              </a:rPr>
              <a:t>møder</a:t>
            </a:r>
            <a:r>
              <a:rPr lang="en-US" sz="1200" b="0" dirty="0">
                <a:cs typeface="Arial"/>
              </a:rPr>
              <a:t> I </a:t>
            </a:r>
            <a:r>
              <a:rPr lang="en-US" sz="1200" b="0" dirty="0" err="1">
                <a:cs typeface="Arial"/>
              </a:rPr>
              <a:t>også</a:t>
            </a:r>
            <a:r>
              <a:rPr lang="en-US" sz="1200" b="0" dirty="0">
                <a:cs typeface="Arial"/>
              </a:rPr>
              <a:t> </a:t>
            </a:r>
            <a:r>
              <a:rPr lang="en-US" sz="1200" b="0" dirty="0" err="1">
                <a:cs typeface="Arial"/>
              </a:rPr>
              <a:t>kurator</a:t>
            </a:r>
            <a:r>
              <a:rPr lang="en-US" sz="1200" b="0" dirty="0">
                <a:cs typeface="Arial"/>
              </a:rPr>
              <a:t> </a:t>
            </a:r>
            <a:r>
              <a:rPr lang="en-US" sz="1200" dirty="0">
                <a:cs typeface="Arial"/>
              </a:rPr>
              <a:t>Majken Overgaard </a:t>
            </a:r>
            <a:r>
              <a:rPr lang="en-US" sz="1200" b="0" dirty="0" err="1">
                <a:cs typeface="Arial"/>
              </a:rPr>
              <a:t>og</a:t>
            </a:r>
            <a:r>
              <a:rPr lang="en-US" sz="1200" b="0" dirty="0">
                <a:cs typeface="Arial"/>
              </a:rPr>
              <a:t> </a:t>
            </a:r>
            <a:r>
              <a:rPr lang="en-US" sz="1200" dirty="0">
                <a:cs typeface="Arial"/>
              </a:rPr>
              <a:t>AI-</a:t>
            </a:r>
            <a:r>
              <a:rPr lang="en-US" sz="1200" dirty="0" err="1">
                <a:cs typeface="Arial"/>
              </a:rPr>
              <a:t>kunstneren</a:t>
            </a:r>
            <a:r>
              <a:rPr lang="en-US" sz="1200" dirty="0">
                <a:cs typeface="Arial"/>
              </a:rPr>
              <a:t> Andreas Refsgaard</a:t>
            </a:r>
            <a:r>
              <a:rPr lang="en-US" sz="1200" b="0" dirty="0">
                <a:cs typeface="Arial"/>
              </a:rPr>
              <a:t> der </a:t>
            </a:r>
            <a:r>
              <a:rPr lang="en-US" sz="1200" b="0" dirty="0" err="1">
                <a:cs typeface="Arial"/>
              </a:rPr>
              <a:t>blandt</a:t>
            </a:r>
            <a:r>
              <a:rPr lang="en-US" sz="1200" b="0" dirty="0">
                <a:cs typeface="Arial"/>
              </a:rPr>
              <a:t> </a:t>
            </a:r>
            <a:r>
              <a:rPr lang="en-US" sz="1200" b="0" dirty="0" err="1">
                <a:cs typeface="Arial"/>
              </a:rPr>
              <a:t>andet</a:t>
            </a:r>
            <a:r>
              <a:rPr lang="en-US" sz="1200" b="0" dirty="0">
                <a:cs typeface="Arial"/>
              </a:rPr>
              <a:t> </a:t>
            </a:r>
            <a:r>
              <a:rPr lang="en-US" sz="1200" b="0" dirty="0" err="1">
                <a:cs typeface="Arial"/>
              </a:rPr>
              <a:t>har</a:t>
            </a:r>
            <a:r>
              <a:rPr lang="en-US" sz="1200" b="0" dirty="0">
                <a:cs typeface="Arial"/>
              </a:rPr>
              <a:t> </a:t>
            </a:r>
            <a:r>
              <a:rPr lang="en-US" sz="1200" b="0" dirty="0" err="1">
                <a:cs typeface="Arial"/>
              </a:rPr>
              <a:t>lavet</a:t>
            </a:r>
            <a:r>
              <a:rPr lang="en-US" sz="1200" b="0" dirty="0">
                <a:cs typeface="Arial"/>
              </a:rPr>
              <a:t> et plugin </a:t>
            </a:r>
            <a:r>
              <a:rPr lang="en-US" sz="1200" b="0" dirty="0" err="1">
                <a:cs typeface="Arial"/>
              </a:rPr>
              <a:t>så</a:t>
            </a:r>
            <a:r>
              <a:rPr lang="en-US" sz="1200" b="0" dirty="0">
                <a:cs typeface="Arial"/>
              </a:rPr>
              <a:t> </a:t>
            </a:r>
            <a:r>
              <a:rPr lang="en-US" sz="1200" dirty="0">
                <a:cs typeface="Arial"/>
              </a:rPr>
              <a:t>alle </a:t>
            </a:r>
            <a:r>
              <a:rPr lang="en-US" sz="1200" dirty="0" err="1">
                <a:cs typeface="Arial"/>
              </a:rPr>
              <a:t>ansigter</a:t>
            </a:r>
            <a:r>
              <a:rPr lang="en-US" sz="1200" dirty="0">
                <a:cs typeface="Arial"/>
              </a:rPr>
              <a:t> </a:t>
            </a:r>
            <a:r>
              <a:rPr lang="en-US" sz="1200" dirty="0" err="1">
                <a:cs typeface="Arial"/>
              </a:rPr>
              <a:t>på</a:t>
            </a:r>
            <a:r>
              <a:rPr lang="en-US" sz="1200" dirty="0">
                <a:cs typeface="Arial"/>
              </a:rPr>
              <a:t> </a:t>
            </a:r>
            <a:r>
              <a:rPr lang="en-US" sz="1200" dirty="0" err="1">
                <a:cs typeface="Arial"/>
              </a:rPr>
              <a:t>nettet</a:t>
            </a:r>
            <a:r>
              <a:rPr lang="en-US" sz="1200" dirty="0">
                <a:cs typeface="Arial"/>
              </a:rPr>
              <a:t> </a:t>
            </a:r>
            <a:r>
              <a:rPr lang="en-US" sz="1200" dirty="0" err="1">
                <a:cs typeface="Arial"/>
              </a:rPr>
              <a:t>erstattes</a:t>
            </a:r>
            <a:r>
              <a:rPr lang="en-US" sz="1200" dirty="0">
                <a:cs typeface="Arial"/>
              </a:rPr>
              <a:t> </a:t>
            </a:r>
            <a:r>
              <a:rPr lang="en-US" sz="1200" dirty="0" err="1">
                <a:cs typeface="Arial"/>
              </a:rPr>
              <a:t>af</a:t>
            </a:r>
            <a:r>
              <a:rPr lang="en-US" sz="1200" dirty="0">
                <a:cs typeface="Arial"/>
              </a:rPr>
              <a:t> </a:t>
            </a:r>
            <a:r>
              <a:rPr lang="en-US" sz="1200" dirty="0" err="1">
                <a:cs typeface="Arial"/>
              </a:rPr>
              <a:t>hans</a:t>
            </a:r>
            <a:r>
              <a:rPr lang="en-US" sz="1200" dirty="0">
                <a:cs typeface="Arial"/>
              </a:rPr>
              <a:t> </a:t>
            </a:r>
            <a:r>
              <a:rPr lang="en-US" sz="1200" dirty="0" err="1">
                <a:cs typeface="Arial"/>
              </a:rPr>
              <a:t>eget</a:t>
            </a:r>
            <a:r>
              <a:rPr lang="en-US" sz="1200" b="0" dirty="0">
                <a:cs typeface="Arial"/>
              </a:rPr>
              <a:t>.</a:t>
            </a:r>
          </a:p>
          <a:p>
            <a:r>
              <a:rPr lang="en-US" sz="900" b="0" dirty="0">
                <a:cs typeface="Arial"/>
              </a:rPr>
              <a:t>(</a:t>
            </a:r>
            <a:r>
              <a:rPr lang="en-US" sz="900" b="0" dirty="0" err="1">
                <a:cs typeface="Arial"/>
              </a:rPr>
              <a:t>www.andreasrefsgaard.dk</a:t>
            </a:r>
            <a:r>
              <a:rPr lang="en-US" sz="900" b="0" dirty="0">
                <a:cs typeface="Arial"/>
              </a:rPr>
              <a:t>)</a:t>
            </a:r>
          </a:p>
        </p:txBody>
      </p:sp>
      <p:sp>
        <p:nvSpPr>
          <p:cNvPr id="6" name="TextBox 5">
            <a:extLst>
              <a:ext uri="{FF2B5EF4-FFF2-40B4-BE49-F238E27FC236}">
                <a16:creationId xmlns:a16="http://schemas.microsoft.com/office/drawing/2014/main" id="{5BA744A9-7E28-A72F-2AFB-D68E383C61FA}"/>
              </a:ext>
            </a:extLst>
          </p:cNvPr>
          <p:cNvSpPr txBox="1"/>
          <p:nvPr/>
        </p:nvSpPr>
        <p:spPr>
          <a:xfrm rot="-2220000">
            <a:off x="-610837" y="33918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err="1">
                <a:solidFill>
                  <a:srgbClr val="FF0000"/>
                </a:solidFill>
                <a:cs typeface="Arial"/>
              </a:rPr>
              <a:t>Udstillingen</a:t>
            </a:r>
            <a:endParaRPr lang="en-GB" sz="2000" dirty="0">
              <a:solidFill>
                <a:srgbClr val="FF0000"/>
              </a:solidFill>
              <a:cs typeface="Arial"/>
            </a:endParaRPr>
          </a:p>
        </p:txBody>
      </p:sp>
      <p:pic>
        <p:nvPicPr>
          <p:cNvPr id="4" name="Billede 3">
            <a:extLst>
              <a:ext uri="{FF2B5EF4-FFF2-40B4-BE49-F238E27FC236}">
                <a16:creationId xmlns:a16="http://schemas.microsoft.com/office/drawing/2014/main" id="{DEC990B2-85CE-4138-6F4D-F60ED4DF798C}"/>
              </a:ext>
            </a:extLst>
          </p:cNvPr>
          <p:cNvPicPr>
            <a:picLocks noChangeAspect="1"/>
          </p:cNvPicPr>
          <p:nvPr/>
        </p:nvPicPr>
        <p:blipFill>
          <a:blip r:embed="rId3"/>
          <a:stretch>
            <a:fillRect/>
          </a:stretch>
        </p:blipFill>
        <p:spPr>
          <a:xfrm>
            <a:off x="4924277" y="0"/>
            <a:ext cx="4219723" cy="5143500"/>
          </a:xfrm>
          <a:prstGeom prst="rect">
            <a:avLst/>
          </a:prstGeom>
        </p:spPr>
      </p:pic>
      <p:sp>
        <p:nvSpPr>
          <p:cNvPr id="7" name="Tekstfelt 6">
            <a:extLst>
              <a:ext uri="{FF2B5EF4-FFF2-40B4-BE49-F238E27FC236}">
                <a16:creationId xmlns:a16="http://schemas.microsoft.com/office/drawing/2014/main" id="{BB076DBA-377D-3D02-ED1A-0CC8A546DC6F}"/>
              </a:ext>
            </a:extLst>
          </p:cNvPr>
          <p:cNvSpPr txBox="1"/>
          <p:nvPr/>
        </p:nvSpPr>
        <p:spPr>
          <a:xfrm>
            <a:off x="7908294" y="1524465"/>
            <a:ext cx="1164101" cy="338554"/>
          </a:xfrm>
          <a:prstGeom prst="rect">
            <a:avLst/>
          </a:prstGeom>
          <a:noFill/>
        </p:spPr>
        <p:txBody>
          <a:bodyPr wrap="none" rtlCol="0">
            <a:spAutoFit/>
          </a:bodyPr>
          <a:lstStyle/>
          <a:p>
            <a:pPr algn="l"/>
            <a:r>
              <a:rPr lang="da-DK" sz="1600" i="1" noProof="0" dirty="0">
                <a:solidFill>
                  <a:srgbClr val="FF0000"/>
                </a:solidFill>
                <a:latin typeface="+mn-lt"/>
                <a:cs typeface="Arial Bold"/>
              </a:rPr>
              <a:t>Dig overalt</a:t>
            </a:r>
          </a:p>
        </p:txBody>
      </p:sp>
      <mc:AlternateContent xmlns:mc="http://schemas.openxmlformats.org/markup-compatibility/2006">
        <mc:Choice xmlns:p14="http://schemas.microsoft.com/office/powerpoint/2010/main" Requires="p14">
          <p:contentPart p14:bwMode="auto" r:id="rId4">
            <p14:nvContentPartPr>
              <p14:cNvPr id="8" name="Håndskrift 7">
                <a:extLst>
                  <a:ext uri="{FF2B5EF4-FFF2-40B4-BE49-F238E27FC236}">
                    <a16:creationId xmlns:a16="http://schemas.microsoft.com/office/drawing/2014/main" id="{9F0D0F47-C676-E696-E5D1-8D4CDCA39AB0}"/>
                  </a:ext>
                </a:extLst>
              </p14:cNvPr>
              <p14:cNvContentPartPr/>
              <p14:nvPr/>
            </p14:nvContentPartPr>
            <p14:xfrm>
              <a:off x="7416271" y="1462912"/>
              <a:ext cx="605160" cy="120600"/>
            </p14:xfrm>
          </p:contentPart>
        </mc:Choice>
        <mc:Fallback>
          <p:pic>
            <p:nvPicPr>
              <p:cNvPr id="8" name="Håndskrift 7">
                <a:extLst>
                  <a:ext uri="{FF2B5EF4-FFF2-40B4-BE49-F238E27FC236}">
                    <a16:creationId xmlns:a16="http://schemas.microsoft.com/office/drawing/2014/main" id="{9F0D0F47-C676-E696-E5D1-8D4CDCA39AB0}"/>
                  </a:ext>
                </a:extLst>
              </p:cNvPr>
              <p:cNvPicPr/>
              <p:nvPr/>
            </p:nvPicPr>
            <p:blipFill>
              <a:blip r:embed="rId5"/>
              <a:stretch>
                <a:fillRect/>
              </a:stretch>
            </p:blipFill>
            <p:spPr>
              <a:xfrm>
                <a:off x="7411951" y="1458592"/>
                <a:ext cx="613800" cy="12924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Håndskrift 8">
                <a:extLst>
                  <a:ext uri="{FF2B5EF4-FFF2-40B4-BE49-F238E27FC236}">
                    <a16:creationId xmlns:a16="http://schemas.microsoft.com/office/drawing/2014/main" id="{7C8CAC5B-0244-A340-AF91-BD67DD6F003B}"/>
                  </a:ext>
                </a:extLst>
              </p14:cNvPr>
              <p14:cNvContentPartPr/>
              <p14:nvPr/>
            </p14:nvContentPartPr>
            <p14:xfrm>
              <a:off x="7949431" y="1948192"/>
              <a:ext cx="293760" cy="646200"/>
            </p14:xfrm>
          </p:contentPart>
        </mc:Choice>
        <mc:Fallback>
          <p:pic>
            <p:nvPicPr>
              <p:cNvPr id="9" name="Håndskrift 8">
                <a:extLst>
                  <a:ext uri="{FF2B5EF4-FFF2-40B4-BE49-F238E27FC236}">
                    <a16:creationId xmlns:a16="http://schemas.microsoft.com/office/drawing/2014/main" id="{7C8CAC5B-0244-A340-AF91-BD67DD6F003B}"/>
                  </a:ext>
                </a:extLst>
              </p:cNvPr>
              <p:cNvPicPr/>
              <p:nvPr/>
            </p:nvPicPr>
            <p:blipFill>
              <a:blip r:embed="rId7"/>
              <a:stretch>
                <a:fillRect/>
              </a:stretch>
            </p:blipFill>
            <p:spPr>
              <a:xfrm>
                <a:off x="7945111" y="1943872"/>
                <a:ext cx="302400" cy="6548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3" name="Håndskrift 12">
                <a:extLst>
                  <a:ext uri="{FF2B5EF4-FFF2-40B4-BE49-F238E27FC236}">
                    <a16:creationId xmlns:a16="http://schemas.microsoft.com/office/drawing/2014/main" id="{A9060F6B-66CF-BFFB-5E46-5680BFE3303E}"/>
                  </a:ext>
                </a:extLst>
              </p14:cNvPr>
              <p14:cNvContentPartPr/>
              <p14:nvPr/>
            </p14:nvContentPartPr>
            <p14:xfrm>
              <a:off x="6839911" y="1883032"/>
              <a:ext cx="1142280" cy="807480"/>
            </p14:xfrm>
          </p:contentPart>
        </mc:Choice>
        <mc:Fallback>
          <p:pic>
            <p:nvPicPr>
              <p:cNvPr id="13" name="Håndskrift 12">
                <a:extLst>
                  <a:ext uri="{FF2B5EF4-FFF2-40B4-BE49-F238E27FC236}">
                    <a16:creationId xmlns:a16="http://schemas.microsoft.com/office/drawing/2014/main" id="{A9060F6B-66CF-BFFB-5E46-5680BFE3303E}"/>
                  </a:ext>
                </a:extLst>
              </p:cNvPr>
              <p:cNvPicPr/>
              <p:nvPr/>
            </p:nvPicPr>
            <p:blipFill>
              <a:blip r:embed="rId9"/>
              <a:stretch>
                <a:fillRect/>
              </a:stretch>
            </p:blipFill>
            <p:spPr>
              <a:xfrm>
                <a:off x="6835591" y="1878712"/>
                <a:ext cx="1150920" cy="816120"/>
              </a:xfrm>
              <a:prstGeom prst="rect">
                <a:avLst/>
              </a:prstGeom>
            </p:spPr>
          </p:pic>
        </mc:Fallback>
      </mc:AlternateContent>
    </p:spTree>
    <p:extLst>
      <p:ext uri="{BB962C8B-B14F-4D97-AF65-F5344CB8AC3E}">
        <p14:creationId xmlns:p14="http://schemas.microsoft.com/office/powerpoint/2010/main" val="3844630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1DA4D-1021-08A3-0CF2-7945BF786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043970-517D-0106-271F-A30F6D90CF62}"/>
              </a:ext>
            </a:extLst>
          </p:cNvPr>
          <p:cNvSpPr>
            <a:spLocks noGrp="1"/>
          </p:cNvSpPr>
          <p:nvPr>
            <p:ph type="ctrTitle"/>
          </p:nvPr>
        </p:nvSpPr>
        <p:spPr>
          <a:xfrm>
            <a:off x="761859" y="663538"/>
            <a:ext cx="4062170" cy="1186291"/>
          </a:xfrm>
        </p:spPr>
        <p:txBody>
          <a:bodyPr/>
          <a:lstStyle/>
          <a:p>
            <a:r>
              <a:rPr lang="en-US" sz="3200" dirty="0"/>
              <a:t>Program</a:t>
            </a:r>
          </a:p>
        </p:txBody>
      </p:sp>
      <p:sp>
        <p:nvSpPr>
          <p:cNvPr id="3" name="Subtitle 2">
            <a:extLst>
              <a:ext uri="{FF2B5EF4-FFF2-40B4-BE49-F238E27FC236}">
                <a16:creationId xmlns:a16="http://schemas.microsoft.com/office/drawing/2014/main" id="{08C84680-4CA1-93AF-AF0F-D1B2F0FAFBDF}"/>
              </a:ext>
            </a:extLst>
          </p:cNvPr>
          <p:cNvSpPr>
            <a:spLocks noGrp="1"/>
          </p:cNvSpPr>
          <p:nvPr>
            <p:ph type="subTitle" idx="1"/>
          </p:nvPr>
        </p:nvSpPr>
        <p:spPr>
          <a:xfrm>
            <a:off x="683568" y="1524465"/>
            <a:ext cx="3558114" cy="3423549"/>
          </a:xfrm>
        </p:spPr>
        <p:txBody>
          <a:bodyPr/>
          <a:lstStyle/>
          <a:p>
            <a:r>
              <a:rPr lang="en-US" sz="1200" b="0" i="1" dirty="0" err="1"/>
              <a:t>Torsdag</a:t>
            </a:r>
            <a:r>
              <a:rPr lang="en-US" sz="1200" b="0" i="1" dirty="0"/>
              <a:t> d. 19. </a:t>
            </a:r>
            <a:r>
              <a:rPr lang="en-US" sz="1200" b="0" i="1" dirty="0" err="1"/>
              <a:t>februar</a:t>
            </a:r>
            <a:endParaRPr lang="en-US" sz="1200" b="0" i="1" dirty="0"/>
          </a:p>
          <a:p>
            <a:r>
              <a:rPr lang="en-US" sz="1200" b="0" i="1" dirty="0" err="1"/>
              <a:t>Udstilling</a:t>
            </a:r>
            <a:r>
              <a:rPr lang="en-US" sz="1200" b="0" i="1" dirty="0"/>
              <a:t> </a:t>
            </a:r>
            <a:r>
              <a:rPr lang="en-US" sz="1200" b="0" i="1" dirty="0" err="1"/>
              <a:t>af</a:t>
            </a:r>
            <a:r>
              <a:rPr lang="en-US" sz="1200" b="0" i="1" dirty="0"/>
              <a:t> </a:t>
            </a:r>
            <a:r>
              <a:rPr lang="en-US" sz="1200" b="0" i="1" dirty="0" err="1"/>
              <a:t>jeres</a:t>
            </a:r>
            <a:r>
              <a:rPr lang="en-US" sz="1200" b="0" i="1" dirty="0"/>
              <a:t> </a:t>
            </a:r>
            <a:r>
              <a:rPr lang="en-US" sz="1200" b="0" i="1" dirty="0" err="1"/>
              <a:t>værker</a:t>
            </a:r>
            <a:r>
              <a:rPr lang="en-US" sz="1200" b="0" i="1" dirty="0"/>
              <a:t> der </a:t>
            </a:r>
            <a:r>
              <a:rPr lang="en-US" sz="1200" b="0" i="1" dirty="0" err="1"/>
              <a:t>får</a:t>
            </a:r>
            <a:r>
              <a:rPr lang="en-US" sz="1200" b="0" i="1" dirty="0"/>
              <a:t> </a:t>
            </a:r>
            <a:r>
              <a:rPr lang="en-US" sz="1200" b="0" i="1" dirty="0" err="1"/>
              <a:t>os</a:t>
            </a:r>
            <a:r>
              <a:rPr lang="en-US" sz="1200" b="0" i="1" dirty="0"/>
              <a:t> </a:t>
            </a:r>
            <a:r>
              <a:rPr lang="en-US" sz="1200" b="0" i="1" dirty="0" err="1"/>
              <a:t>til</a:t>
            </a:r>
            <a:r>
              <a:rPr lang="en-US" sz="1200" b="0" i="1" dirty="0"/>
              <a:t> at </a:t>
            </a:r>
            <a:r>
              <a:rPr lang="en-US" sz="1200" b="0" i="1" dirty="0" err="1"/>
              <a:t>tænke</a:t>
            </a:r>
            <a:r>
              <a:rPr lang="en-US" sz="1200" b="0" i="1" dirty="0"/>
              <a:t>!</a:t>
            </a:r>
          </a:p>
          <a:p>
            <a:endParaRPr lang="en-US" sz="1200" b="0" dirty="0"/>
          </a:p>
          <a:p>
            <a:r>
              <a:rPr lang="en-US" sz="1200" dirty="0"/>
              <a:t>Program</a:t>
            </a:r>
          </a:p>
          <a:p>
            <a:r>
              <a:rPr lang="en-US" sz="1200" b="0" dirty="0"/>
              <a:t>14.00 -16.00 </a:t>
            </a:r>
            <a:r>
              <a:rPr lang="en-US" sz="1200" b="0" dirty="0" err="1"/>
              <a:t>Opstilling</a:t>
            </a:r>
            <a:r>
              <a:rPr lang="en-US" sz="1200" b="0" dirty="0"/>
              <a:t> </a:t>
            </a:r>
            <a:r>
              <a:rPr lang="en-US" sz="1200" b="0" dirty="0" err="1"/>
              <a:t>af</a:t>
            </a:r>
            <a:r>
              <a:rPr lang="en-US" sz="1200" b="0" dirty="0"/>
              <a:t> </a:t>
            </a:r>
            <a:r>
              <a:rPr lang="en-US" sz="1200" b="0" dirty="0" err="1"/>
              <a:t>jeres</a:t>
            </a:r>
            <a:r>
              <a:rPr lang="en-US" sz="1200" b="0" dirty="0"/>
              <a:t> </a:t>
            </a:r>
            <a:r>
              <a:rPr lang="en-US" sz="1200" b="0" dirty="0" err="1"/>
              <a:t>værker</a:t>
            </a:r>
            <a:endParaRPr lang="en-US" sz="1200" b="0" dirty="0"/>
          </a:p>
          <a:p>
            <a:r>
              <a:rPr lang="en-US" sz="1200" b="0" dirty="0"/>
              <a:t>16.00-18.00 </a:t>
            </a:r>
            <a:r>
              <a:rPr lang="en-US" sz="1200" b="0" dirty="0" err="1"/>
              <a:t>Forsamlinghuset</a:t>
            </a:r>
            <a:r>
              <a:rPr lang="en-US" sz="1200" b="0" dirty="0"/>
              <a:t> med </a:t>
            </a:r>
            <a:r>
              <a:rPr lang="en-US" sz="1200" b="0" dirty="0" err="1"/>
              <a:t>kunstnersnak</a:t>
            </a:r>
            <a:r>
              <a:rPr lang="en-US" sz="1200" b="0" dirty="0"/>
              <a:t>, </a:t>
            </a:r>
            <a:r>
              <a:rPr lang="en-US" sz="1200" b="0" dirty="0" err="1"/>
              <a:t>udstillinger</a:t>
            </a:r>
            <a:r>
              <a:rPr lang="en-US" sz="1200" b="0" dirty="0"/>
              <a:t> </a:t>
            </a:r>
            <a:r>
              <a:rPr lang="en-US" sz="1200" b="0" dirty="0" err="1"/>
              <a:t>og</a:t>
            </a:r>
            <a:r>
              <a:rPr lang="en-US" sz="1200" b="0" dirty="0"/>
              <a:t> </a:t>
            </a:r>
            <a:r>
              <a:rPr lang="en-US" sz="1200" b="0" dirty="0" err="1"/>
              <a:t>plenumdialog</a:t>
            </a:r>
            <a:r>
              <a:rPr lang="en-US" sz="1200" b="0" dirty="0"/>
              <a:t> om </a:t>
            </a:r>
            <a:r>
              <a:rPr lang="en-US" sz="1200" b="0" dirty="0" err="1"/>
              <a:t>værkerne</a:t>
            </a:r>
            <a:r>
              <a:rPr lang="en-US" sz="1200" b="0" dirty="0"/>
              <a:t>.</a:t>
            </a:r>
          </a:p>
          <a:p>
            <a:r>
              <a:rPr lang="en-US" sz="1200" b="0" dirty="0"/>
              <a:t>18.00 </a:t>
            </a:r>
            <a:r>
              <a:rPr lang="en-US" sz="1200" b="0" dirty="0" err="1"/>
              <a:t>oprydning</a:t>
            </a:r>
            <a:r>
              <a:rPr lang="en-US" sz="1200" b="0" dirty="0"/>
              <a:t> </a:t>
            </a:r>
            <a:r>
              <a:rPr lang="en-US" sz="1200" b="0" dirty="0" err="1"/>
              <a:t>og</a:t>
            </a:r>
            <a:r>
              <a:rPr lang="en-US" sz="1200" b="0" dirty="0"/>
              <a:t> </a:t>
            </a:r>
            <a:r>
              <a:rPr lang="en-US" sz="1200" b="0" dirty="0" err="1"/>
              <a:t>måske</a:t>
            </a:r>
            <a:r>
              <a:rPr lang="en-US" sz="1200" b="0" dirty="0"/>
              <a:t> </a:t>
            </a:r>
            <a:r>
              <a:rPr lang="en-US" sz="1200" b="0" dirty="0" err="1"/>
              <a:t>efterfølgende</a:t>
            </a:r>
            <a:r>
              <a:rPr lang="en-US" sz="1200" b="0" dirty="0"/>
              <a:t> hygge.</a:t>
            </a:r>
          </a:p>
        </p:txBody>
      </p:sp>
      <p:pic>
        <p:nvPicPr>
          <p:cNvPr id="6" name="Picture 4">
            <a:extLst>
              <a:ext uri="{FF2B5EF4-FFF2-40B4-BE49-F238E27FC236}">
                <a16:creationId xmlns:a16="http://schemas.microsoft.com/office/drawing/2014/main" id="{B656192D-4B11-AF1A-FDF1-97F2FD1B87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88" r="25968"/>
          <a:stretch>
            <a:fillRect/>
          </a:stretch>
        </p:blipFill>
        <p:spPr bwMode="auto">
          <a:xfrm>
            <a:off x="4902320" y="0"/>
            <a:ext cx="424168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5">
            <a:extLst>
              <a:ext uri="{FF2B5EF4-FFF2-40B4-BE49-F238E27FC236}">
                <a16:creationId xmlns:a16="http://schemas.microsoft.com/office/drawing/2014/main" id="{10F561CC-FFA5-30DD-67F8-088843115C29}"/>
              </a:ext>
            </a:extLst>
          </p:cNvPr>
          <p:cNvSpPr txBox="1"/>
          <p:nvPr/>
        </p:nvSpPr>
        <p:spPr>
          <a:xfrm rot="-2220000">
            <a:off x="-610837" y="339189"/>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dirty="0">
                <a:solidFill>
                  <a:srgbClr val="FF0000"/>
                </a:solidFill>
                <a:cs typeface="Arial"/>
              </a:rPr>
              <a:t>Program</a:t>
            </a:r>
          </a:p>
        </p:txBody>
      </p:sp>
    </p:spTree>
    <p:extLst>
      <p:ext uri="{BB962C8B-B14F-4D97-AF65-F5344CB8AC3E}">
        <p14:creationId xmlns:p14="http://schemas.microsoft.com/office/powerpoint/2010/main" val="3121083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E8BB9-7F46-A167-1F9B-52CF6CED2750}"/>
              </a:ext>
            </a:extLst>
          </p:cNvPr>
          <p:cNvSpPr>
            <a:spLocks noGrp="1"/>
          </p:cNvSpPr>
          <p:nvPr>
            <p:ph type="ctrTitle"/>
          </p:nvPr>
        </p:nvSpPr>
        <p:spPr>
          <a:xfrm>
            <a:off x="765605" y="1131590"/>
            <a:ext cx="2328324" cy="2808312"/>
          </a:xfrm>
        </p:spPr>
        <p:txBody>
          <a:bodyPr/>
          <a:lstStyle/>
          <a:p>
            <a:r>
              <a:rPr lang="en-US" sz="3600" dirty="0" err="1"/>
              <a:t>Værket</a:t>
            </a:r>
            <a:r>
              <a:rPr lang="en-US" sz="3600" dirty="0"/>
              <a:t> </a:t>
            </a:r>
            <a:r>
              <a:rPr lang="en-US" sz="3600" dirty="0" err="1"/>
              <a:t>kunne</a:t>
            </a:r>
            <a:r>
              <a:rPr lang="en-US" sz="3600" dirty="0"/>
              <a:t> se </a:t>
            </a:r>
            <a:r>
              <a:rPr lang="en-US" sz="3600" dirty="0" err="1"/>
              <a:t>sådan</a:t>
            </a:r>
            <a:r>
              <a:rPr lang="en-US" sz="3600" dirty="0"/>
              <a:t> her </a:t>
            </a:r>
            <a:r>
              <a:rPr lang="en-US" sz="3600" dirty="0" err="1"/>
              <a:t>ud</a:t>
            </a:r>
            <a:r>
              <a:rPr lang="en-US" sz="3600" dirty="0"/>
              <a:t>.</a:t>
            </a:r>
            <a:br>
              <a:rPr lang="en-US" sz="3600" dirty="0"/>
            </a:br>
            <a:r>
              <a:rPr lang="en-US" sz="1100" dirty="0"/>
              <a:t>(</a:t>
            </a:r>
            <a:r>
              <a:rPr lang="en-US" sz="1100" dirty="0" err="1"/>
              <a:t>Eksemplet</a:t>
            </a:r>
            <a:r>
              <a:rPr lang="en-US" sz="1100" dirty="0"/>
              <a:t> vender vi </a:t>
            </a:r>
            <a:r>
              <a:rPr lang="en-US" sz="1100" dirty="0" err="1"/>
              <a:t>tilbage</a:t>
            </a:r>
            <a:r>
              <a:rPr lang="en-US" sz="1100" dirty="0"/>
              <a:t> </a:t>
            </a:r>
            <a:r>
              <a:rPr lang="en-US" sz="1100" dirty="0" err="1"/>
              <a:t>til</a:t>
            </a:r>
            <a:r>
              <a:rPr lang="en-US" sz="1100" dirty="0"/>
              <a:t>)</a:t>
            </a:r>
            <a:endParaRPr lang="en-US" sz="3600" dirty="0"/>
          </a:p>
        </p:txBody>
      </p:sp>
      <p:pic>
        <p:nvPicPr>
          <p:cNvPr id="4" name="Picture 3">
            <a:extLst>
              <a:ext uri="{FF2B5EF4-FFF2-40B4-BE49-F238E27FC236}">
                <a16:creationId xmlns:a16="http://schemas.microsoft.com/office/drawing/2014/main" id="{DB4AA7E8-DB6B-59EC-8014-4876A1E0666C}"/>
              </a:ext>
            </a:extLst>
          </p:cNvPr>
          <p:cNvPicPr>
            <a:picLocks noChangeAspect="1"/>
          </p:cNvPicPr>
          <p:nvPr/>
        </p:nvPicPr>
        <p:blipFill>
          <a:blip r:embed="rId2"/>
          <a:stretch>
            <a:fillRect/>
          </a:stretch>
        </p:blipFill>
        <p:spPr>
          <a:xfrm>
            <a:off x="5061862" y="331769"/>
            <a:ext cx="3320280" cy="44799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FEFDD815-F2B3-BBEC-EC04-66B33C701E02}"/>
              </a:ext>
            </a:extLst>
          </p:cNvPr>
          <p:cNvSpPr txBox="1"/>
          <p:nvPr/>
        </p:nvSpPr>
        <p:spPr>
          <a:xfrm rot="-2220000">
            <a:off x="-607126" y="278077"/>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a:solidFill>
                  <a:srgbClr val="FF0000"/>
                </a:solidFill>
              </a:rPr>
              <a:t>Eksempel</a:t>
            </a:r>
          </a:p>
          <a:p>
            <a:pPr algn="ctr"/>
            <a:r>
              <a:rPr lang="en-GB" sz="2000" err="1">
                <a:solidFill>
                  <a:srgbClr val="FF0000"/>
                </a:solidFill>
                <a:cs typeface="Arial"/>
              </a:rPr>
              <a:t>på</a:t>
            </a:r>
            <a:r>
              <a:rPr lang="en-GB" sz="2000">
                <a:solidFill>
                  <a:srgbClr val="FF0000"/>
                </a:solidFill>
                <a:cs typeface="Arial"/>
              </a:rPr>
              <a:t> </a:t>
            </a:r>
            <a:r>
              <a:rPr lang="en-GB" sz="2000" err="1">
                <a:solidFill>
                  <a:srgbClr val="FF0000"/>
                </a:solidFill>
                <a:cs typeface="Arial"/>
              </a:rPr>
              <a:t>jeres</a:t>
            </a:r>
            <a:r>
              <a:rPr lang="en-GB" sz="2000">
                <a:solidFill>
                  <a:srgbClr val="FF0000"/>
                </a:solidFill>
                <a:cs typeface="Arial"/>
              </a:rPr>
              <a:t> </a:t>
            </a:r>
            <a:r>
              <a:rPr lang="en-GB" sz="2000" err="1">
                <a:solidFill>
                  <a:srgbClr val="FF0000"/>
                </a:solidFill>
                <a:cs typeface="Arial"/>
              </a:rPr>
              <a:t>værk</a:t>
            </a:r>
          </a:p>
        </p:txBody>
      </p:sp>
      <p:sp>
        <p:nvSpPr>
          <p:cNvPr id="3" name="Tekstfelt 2">
            <a:extLst>
              <a:ext uri="{FF2B5EF4-FFF2-40B4-BE49-F238E27FC236}">
                <a16:creationId xmlns:a16="http://schemas.microsoft.com/office/drawing/2014/main" id="{45E00376-7C3A-3335-03E9-EBFF656F4F4B}"/>
              </a:ext>
            </a:extLst>
          </p:cNvPr>
          <p:cNvSpPr txBox="1"/>
          <p:nvPr/>
        </p:nvSpPr>
        <p:spPr>
          <a:xfrm>
            <a:off x="3112718" y="1248311"/>
            <a:ext cx="1519840" cy="1323439"/>
          </a:xfrm>
          <a:prstGeom prst="rect">
            <a:avLst/>
          </a:prstGeom>
          <a:noFill/>
        </p:spPr>
        <p:txBody>
          <a:bodyPr wrap="none" rtlCol="0">
            <a:spAutoFit/>
          </a:bodyPr>
          <a:lstStyle/>
          <a:p>
            <a:pPr algn="r"/>
            <a:r>
              <a:rPr lang="da-DK" sz="1600" b="1" noProof="0" dirty="0">
                <a:solidFill>
                  <a:schemeClr val="tx1"/>
                </a:solidFill>
                <a:latin typeface="+mn-lt"/>
                <a:cs typeface="Arial Bold"/>
              </a:rPr>
              <a:t>Tre elementer</a:t>
            </a:r>
          </a:p>
          <a:p>
            <a:pPr algn="r"/>
            <a:r>
              <a:rPr lang="da-DK" sz="1600" noProof="0" dirty="0">
                <a:solidFill>
                  <a:schemeClr val="tx1"/>
                </a:solidFill>
                <a:latin typeface="+mn-lt"/>
                <a:cs typeface="Arial Bold"/>
              </a:rPr>
              <a:t>Titel</a:t>
            </a:r>
          </a:p>
          <a:p>
            <a:pPr algn="r"/>
            <a:r>
              <a:rPr lang="da-DK" sz="1600" noProof="0" dirty="0">
                <a:solidFill>
                  <a:schemeClr val="tx1"/>
                </a:solidFill>
                <a:latin typeface="+mn-lt"/>
                <a:cs typeface="Arial Bold"/>
              </a:rPr>
              <a:t>Billede</a:t>
            </a:r>
          </a:p>
          <a:p>
            <a:pPr algn="r"/>
            <a:r>
              <a:rPr lang="da-DK" sz="1600" dirty="0">
                <a:cs typeface="Arial Bold"/>
              </a:rPr>
              <a:t>Brødtekst</a:t>
            </a:r>
          </a:p>
          <a:p>
            <a:pPr algn="r"/>
            <a:endParaRPr lang="da-DK" sz="1600" b="1" noProof="0" dirty="0">
              <a:solidFill>
                <a:schemeClr val="tx1"/>
              </a:solidFill>
              <a:latin typeface="+mn-lt"/>
              <a:cs typeface="Arial Bold"/>
            </a:endParaRPr>
          </a:p>
        </p:txBody>
      </p:sp>
      <mc:AlternateContent xmlns:mc="http://schemas.openxmlformats.org/markup-compatibility/2006">
        <mc:Choice xmlns:p14="http://schemas.microsoft.com/office/powerpoint/2010/main" Requires="p14">
          <p:contentPart p14:bwMode="auto" r:id="rId3">
            <p14:nvContentPartPr>
              <p14:cNvPr id="6" name="Håndskrift 5">
                <a:extLst>
                  <a:ext uri="{FF2B5EF4-FFF2-40B4-BE49-F238E27FC236}">
                    <a16:creationId xmlns:a16="http://schemas.microsoft.com/office/drawing/2014/main" id="{09CFF7AC-BEC0-84F1-6B44-C87BE98E048A}"/>
                  </a:ext>
                </a:extLst>
              </p14:cNvPr>
              <p14:cNvContentPartPr/>
              <p14:nvPr/>
            </p14:nvContentPartPr>
            <p14:xfrm>
              <a:off x="4598191" y="1189825"/>
              <a:ext cx="658800" cy="473040"/>
            </p14:xfrm>
          </p:contentPart>
        </mc:Choice>
        <mc:Fallback>
          <p:pic>
            <p:nvPicPr>
              <p:cNvPr id="6" name="Håndskrift 5">
                <a:extLst>
                  <a:ext uri="{FF2B5EF4-FFF2-40B4-BE49-F238E27FC236}">
                    <a16:creationId xmlns:a16="http://schemas.microsoft.com/office/drawing/2014/main" id="{09CFF7AC-BEC0-84F1-6B44-C87BE98E048A}"/>
                  </a:ext>
                </a:extLst>
              </p:cNvPr>
              <p:cNvPicPr/>
              <p:nvPr/>
            </p:nvPicPr>
            <p:blipFill>
              <a:blip r:embed="rId4"/>
              <a:stretch>
                <a:fillRect/>
              </a:stretch>
            </p:blipFill>
            <p:spPr>
              <a:xfrm>
                <a:off x="4589191" y="1181185"/>
                <a:ext cx="676440" cy="49068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7" name="Håndskrift 6">
                <a:extLst>
                  <a:ext uri="{FF2B5EF4-FFF2-40B4-BE49-F238E27FC236}">
                    <a16:creationId xmlns:a16="http://schemas.microsoft.com/office/drawing/2014/main" id="{E138E840-5E21-C3C3-8BFF-A2CCE7075F8F}"/>
                  </a:ext>
                </a:extLst>
              </p14:cNvPr>
              <p14:cNvContentPartPr/>
              <p14:nvPr/>
            </p14:nvContentPartPr>
            <p14:xfrm>
              <a:off x="4632751" y="1901905"/>
              <a:ext cx="771120" cy="21960"/>
            </p14:xfrm>
          </p:contentPart>
        </mc:Choice>
        <mc:Fallback>
          <p:pic>
            <p:nvPicPr>
              <p:cNvPr id="7" name="Håndskrift 6">
                <a:extLst>
                  <a:ext uri="{FF2B5EF4-FFF2-40B4-BE49-F238E27FC236}">
                    <a16:creationId xmlns:a16="http://schemas.microsoft.com/office/drawing/2014/main" id="{E138E840-5E21-C3C3-8BFF-A2CCE7075F8F}"/>
                  </a:ext>
                </a:extLst>
              </p:cNvPr>
              <p:cNvPicPr/>
              <p:nvPr/>
            </p:nvPicPr>
            <p:blipFill>
              <a:blip r:embed="rId6"/>
              <a:stretch>
                <a:fillRect/>
              </a:stretch>
            </p:blipFill>
            <p:spPr>
              <a:xfrm>
                <a:off x="4624111" y="1893265"/>
                <a:ext cx="788760" cy="39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2" name="Håndskrift 11">
                <a:extLst>
                  <a:ext uri="{FF2B5EF4-FFF2-40B4-BE49-F238E27FC236}">
                    <a16:creationId xmlns:a16="http://schemas.microsoft.com/office/drawing/2014/main" id="{65A79F7D-B572-E7C8-7E68-C3C1A477938F}"/>
                  </a:ext>
                </a:extLst>
              </p14:cNvPr>
              <p14:cNvContentPartPr/>
              <p14:nvPr/>
            </p14:nvContentPartPr>
            <p14:xfrm>
              <a:off x="4591711" y="2196385"/>
              <a:ext cx="473040" cy="1323360"/>
            </p14:xfrm>
          </p:contentPart>
        </mc:Choice>
        <mc:Fallback>
          <p:pic>
            <p:nvPicPr>
              <p:cNvPr id="12" name="Håndskrift 11">
                <a:extLst>
                  <a:ext uri="{FF2B5EF4-FFF2-40B4-BE49-F238E27FC236}">
                    <a16:creationId xmlns:a16="http://schemas.microsoft.com/office/drawing/2014/main" id="{65A79F7D-B572-E7C8-7E68-C3C1A477938F}"/>
                  </a:ext>
                </a:extLst>
              </p:cNvPr>
              <p:cNvPicPr/>
              <p:nvPr/>
            </p:nvPicPr>
            <p:blipFill>
              <a:blip r:embed="rId8"/>
              <a:stretch>
                <a:fillRect/>
              </a:stretch>
            </p:blipFill>
            <p:spPr>
              <a:xfrm>
                <a:off x="4583071" y="2187745"/>
                <a:ext cx="490680" cy="1341000"/>
              </a:xfrm>
              <a:prstGeom prst="rect">
                <a:avLst/>
              </a:prstGeom>
            </p:spPr>
          </p:pic>
        </mc:Fallback>
      </mc:AlternateContent>
      <p:sp>
        <p:nvSpPr>
          <p:cNvPr id="13" name="Tekstfelt 12">
            <a:extLst>
              <a:ext uri="{FF2B5EF4-FFF2-40B4-BE49-F238E27FC236}">
                <a16:creationId xmlns:a16="http://schemas.microsoft.com/office/drawing/2014/main" id="{C5DE9474-25BC-C114-088C-7F16B29C2AE1}"/>
              </a:ext>
            </a:extLst>
          </p:cNvPr>
          <p:cNvSpPr txBox="1"/>
          <p:nvPr/>
        </p:nvSpPr>
        <p:spPr>
          <a:xfrm>
            <a:off x="1312278" y="3791164"/>
            <a:ext cx="3320280" cy="830997"/>
          </a:xfrm>
          <a:prstGeom prst="rect">
            <a:avLst/>
          </a:prstGeom>
          <a:noFill/>
        </p:spPr>
        <p:txBody>
          <a:bodyPr wrap="square" rtlCol="0">
            <a:spAutoFit/>
          </a:bodyPr>
          <a:lstStyle/>
          <a:p>
            <a:pPr algn="r"/>
            <a:r>
              <a:rPr lang="da-DK" sz="1600" b="1" noProof="0" dirty="0">
                <a:solidFill>
                  <a:schemeClr val="tx1"/>
                </a:solidFill>
                <a:latin typeface="+mn-lt"/>
                <a:cs typeface="Arial Bold"/>
              </a:rPr>
              <a:t>Værkernes formål: </a:t>
            </a:r>
            <a:r>
              <a:rPr lang="da-DK" sz="1600" noProof="0" dirty="0">
                <a:solidFill>
                  <a:schemeClr val="tx1"/>
                </a:solidFill>
                <a:latin typeface="+mn-lt"/>
                <a:cs typeface="Arial Bold"/>
              </a:rPr>
              <a:t>At få os til at tænke og diskutere </a:t>
            </a:r>
            <a:r>
              <a:rPr lang="da-DK" sz="1600" noProof="0" dirty="0" err="1">
                <a:solidFill>
                  <a:schemeClr val="tx1"/>
                </a:solidFill>
                <a:latin typeface="+mn-lt"/>
                <a:cs typeface="Arial Bold"/>
              </a:rPr>
              <a:t>AI’s</a:t>
            </a:r>
            <a:r>
              <a:rPr lang="da-DK" sz="1600" noProof="0" dirty="0">
                <a:solidFill>
                  <a:schemeClr val="tx1"/>
                </a:solidFill>
                <a:latin typeface="+mn-lt"/>
                <a:cs typeface="Arial Bold"/>
              </a:rPr>
              <a:t> rolle i fremtidens samfund.</a:t>
            </a:r>
            <a:endParaRPr lang="da-DK" sz="1600" b="1" noProof="0" dirty="0">
              <a:solidFill>
                <a:schemeClr val="tx1"/>
              </a:solidFill>
              <a:latin typeface="+mn-lt"/>
              <a:cs typeface="Arial Bold"/>
            </a:endParaRPr>
          </a:p>
        </p:txBody>
      </p:sp>
    </p:spTree>
    <p:extLst>
      <p:ext uri="{BB962C8B-B14F-4D97-AF65-F5344CB8AC3E}">
        <p14:creationId xmlns:p14="http://schemas.microsoft.com/office/powerpoint/2010/main" val="339052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A3DD18-3E3B-E71C-32F0-520B3E1CE702}"/>
              </a:ext>
            </a:extLst>
          </p:cNvPr>
          <p:cNvPicPr>
            <a:picLocks noChangeAspect="1"/>
          </p:cNvPicPr>
          <p:nvPr/>
        </p:nvPicPr>
        <p:blipFill>
          <a:blip r:embed="rId3"/>
          <a:srcRect l="47" r="18126" b="436"/>
          <a:stretch/>
        </p:blipFill>
        <p:spPr>
          <a:xfrm>
            <a:off x="-4198" y="2393461"/>
            <a:ext cx="9151317" cy="2754632"/>
          </a:xfrm>
          <a:prstGeom prst="rect">
            <a:avLst/>
          </a:prstGeom>
        </p:spPr>
      </p:pic>
      <p:sp>
        <p:nvSpPr>
          <p:cNvPr id="2" name="Title 1">
            <a:extLst>
              <a:ext uri="{FF2B5EF4-FFF2-40B4-BE49-F238E27FC236}">
                <a16:creationId xmlns:a16="http://schemas.microsoft.com/office/drawing/2014/main" id="{CF2FC1B2-CF54-10B8-C075-6B85FE815E5C}"/>
              </a:ext>
            </a:extLst>
          </p:cNvPr>
          <p:cNvSpPr>
            <a:spLocks noGrp="1"/>
          </p:cNvSpPr>
          <p:nvPr>
            <p:ph type="ctrTitle"/>
          </p:nvPr>
        </p:nvSpPr>
        <p:spPr/>
        <p:txBody>
          <a:bodyPr/>
          <a:lstStyle/>
          <a:p>
            <a:r>
              <a:rPr lang="en-US" err="1"/>
              <a:t>Planen</a:t>
            </a:r>
            <a:r>
              <a:rPr lang="en-US"/>
              <a:t> for </a:t>
            </a:r>
            <a:r>
              <a:rPr lang="en-US" err="1"/>
              <a:t>i</a:t>
            </a:r>
            <a:r>
              <a:rPr lang="en-US"/>
              <a:t> </a:t>
            </a:r>
            <a:r>
              <a:rPr lang="en-US" err="1"/>
              <a:t>dag</a:t>
            </a:r>
            <a:endParaRPr lang="en-US"/>
          </a:p>
        </p:txBody>
      </p:sp>
      <p:sp>
        <p:nvSpPr>
          <p:cNvPr id="3" name="Subtitle 2">
            <a:extLst>
              <a:ext uri="{FF2B5EF4-FFF2-40B4-BE49-F238E27FC236}">
                <a16:creationId xmlns:a16="http://schemas.microsoft.com/office/drawing/2014/main" id="{26D37AA4-F39E-0B47-F2A7-288EE64FA5F2}"/>
              </a:ext>
            </a:extLst>
          </p:cNvPr>
          <p:cNvSpPr>
            <a:spLocks noGrp="1"/>
          </p:cNvSpPr>
          <p:nvPr>
            <p:ph type="subTitle" idx="1"/>
          </p:nvPr>
        </p:nvSpPr>
        <p:spPr>
          <a:xfrm>
            <a:off x="761858" y="1526417"/>
            <a:ext cx="4068452" cy="2090665"/>
          </a:xfrm>
          <a:solidFill>
            <a:srgbClr val="FFFFFF">
              <a:alpha val="80000"/>
            </a:srgbClr>
          </a:solidFill>
        </p:spPr>
        <p:txBody>
          <a:bodyPr/>
          <a:lstStyle/>
          <a:p>
            <a:r>
              <a:rPr lang="en-US" sz="1400" dirty="0" err="1"/>
              <a:t>Spekulativt</a:t>
            </a:r>
            <a:r>
              <a:rPr lang="en-US" sz="1400" dirty="0"/>
              <a:t> design</a:t>
            </a:r>
          </a:p>
          <a:p>
            <a:r>
              <a:rPr lang="en-US" sz="1400" dirty="0"/>
              <a:t>Video: The caring machine (5 min)</a:t>
            </a:r>
          </a:p>
          <a:p>
            <a:r>
              <a:rPr lang="en-US" sz="1400" dirty="0" err="1"/>
              <a:t>Undersøgelse</a:t>
            </a:r>
            <a:r>
              <a:rPr lang="en-US" sz="1400" dirty="0"/>
              <a:t> </a:t>
            </a:r>
            <a:r>
              <a:rPr lang="en-US" sz="1400" dirty="0" err="1"/>
              <a:t>af</a:t>
            </a:r>
            <a:r>
              <a:rPr lang="en-US" sz="1400" dirty="0"/>
              <a:t> </a:t>
            </a:r>
            <a:r>
              <a:rPr lang="en-US" sz="1400" dirty="0" err="1"/>
              <a:t>fremtider</a:t>
            </a:r>
            <a:r>
              <a:rPr lang="en-US" sz="1400" dirty="0"/>
              <a:t> med AI</a:t>
            </a:r>
          </a:p>
          <a:p>
            <a:r>
              <a:rPr lang="en-US" sz="1400" dirty="0" err="1"/>
              <a:t>Udvikling</a:t>
            </a:r>
            <a:r>
              <a:rPr lang="en-US" sz="1400" dirty="0"/>
              <a:t> </a:t>
            </a:r>
            <a:r>
              <a:rPr lang="en-US" sz="1400" dirty="0" err="1"/>
              <a:t>af</a:t>
            </a:r>
            <a:r>
              <a:rPr lang="en-US" sz="1400" dirty="0"/>
              <a:t> </a:t>
            </a:r>
            <a:r>
              <a:rPr lang="en-US" sz="1400" dirty="0" err="1"/>
              <a:t>egne</a:t>
            </a:r>
            <a:r>
              <a:rPr lang="en-US" sz="1400" dirty="0"/>
              <a:t> </a:t>
            </a:r>
            <a:r>
              <a:rPr lang="en-US" sz="1400" dirty="0" err="1"/>
              <a:t>forestillinger</a:t>
            </a:r>
            <a:r>
              <a:rPr lang="en-US" sz="1400" dirty="0"/>
              <a:t> om </a:t>
            </a:r>
            <a:r>
              <a:rPr lang="en-US" sz="1400" dirty="0" err="1"/>
              <a:t>fremtiden</a:t>
            </a:r>
            <a:endParaRPr lang="en-US" sz="1400" dirty="0"/>
          </a:p>
          <a:p>
            <a:r>
              <a:rPr lang="en-US" sz="1400" dirty="0"/>
              <a:t>AI-</a:t>
            </a:r>
            <a:r>
              <a:rPr lang="en-US" sz="1400" dirty="0" err="1"/>
              <a:t>generering</a:t>
            </a:r>
            <a:r>
              <a:rPr lang="en-US" sz="1400" dirty="0"/>
              <a:t> </a:t>
            </a:r>
            <a:r>
              <a:rPr lang="en-US" sz="1400" dirty="0" err="1"/>
              <a:t>af</a:t>
            </a:r>
            <a:r>
              <a:rPr lang="en-US" sz="1400" dirty="0"/>
              <a:t> </a:t>
            </a:r>
            <a:r>
              <a:rPr lang="en-US" sz="1400" dirty="0" err="1"/>
              <a:t>billede</a:t>
            </a:r>
            <a:endParaRPr lang="en-US" sz="1400" dirty="0"/>
          </a:p>
          <a:p>
            <a:r>
              <a:rPr lang="en-US" sz="1400" dirty="0" err="1"/>
              <a:t>Færdiggørelse</a:t>
            </a:r>
            <a:r>
              <a:rPr lang="en-US" sz="1400" dirty="0"/>
              <a:t> </a:t>
            </a:r>
            <a:r>
              <a:rPr lang="en-US" sz="1400" dirty="0" err="1"/>
              <a:t>og</a:t>
            </a:r>
            <a:r>
              <a:rPr lang="en-US" sz="1400" dirty="0"/>
              <a:t> </a:t>
            </a:r>
            <a:r>
              <a:rPr lang="en-US" sz="1400" dirty="0" err="1"/>
              <a:t>planlægning</a:t>
            </a:r>
            <a:r>
              <a:rPr lang="en-US" sz="1400" dirty="0"/>
              <a:t> </a:t>
            </a:r>
            <a:r>
              <a:rPr lang="en-US" sz="1400" dirty="0" err="1"/>
              <a:t>af</a:t>
            </a:r>
            <a:r>
              <a:rPr lang="en-US" sz="1400" dirty="0"/>
              <a:t> </a:t>
            </a:r>
            <a:r>
              <a:rPr lang="en-US" sz="1400" dirty="0" err="1"/>
              <a:t>udstillingen</a:t>
            </a:r>
            <a:endParaRPr lang="en-US" sz="1400" dirty="0"/>
          </a:p>
          <a:p>
            <a:endParaRPr lang="en-US" sz="1400" dirty="0"/>
          </a:p>
        </p:txBody>
      </p:sp>
      <p:sp>
        <p:nvSpPr>
          <p:cNvPr id="5" name="Subtitle 2">
            <a:extLst>
              <a:ext uri="{FF2B5EF4-FFF2-40B4-BE49-F238E27FC236}">
                <a16:creationId xmlns:a16="http://schemas.microsoft.com/office/drawing/2014/main" id="{E7DD5D7A-398B-1791-743F-3CE013EB1934}"/>
              </a:ext>
            </a:extLst>
          </p:cNvPr>
          <p:cNvSpPr txBox="1">
            <a:spLocks/>
          </p:cNvSpPr>
          <p:nvPr/>
        </p:nvSpPr>
        <p:spPr>
          <a:xfrm rot="820161">
            <a:off x="5922480" y="1823673"/>
            <a:ext cx="2981113" cy="1426580"/>
          </a:xfrm>
          <a:prstGeom prst="rect">
            <a:avLst/>
          </a:prstGeom>
          <a:solidFill>
            <a:srgbClr val="FFFFFF">
              <a:alpha val="80000"/>
            </a:srgbClr>
          </a:solidFill>
        </p:spPr>
        <p:txBody>
          <a:bodyPr>
            <a:noAutofit/>
          </a:bodyPr>
          <a:lstStyle>
            <a:lvl1pPr marL="0" indent="0" algn="l" defTabSz="457200" rtl="0" eaLnBrk="1" latinLnBrk="0" hangingPunct="1">
              <a:lnSpc>
                <a:spcPts val="1900"/>
              </a:lnSpc>
              <a:spcBef>
                <a:spcPts val="0"/>
              </a:spcBef>
              <a:spcAft>
                <a:spcPts val="600"/>
              </a:spcAft>
              <a:buClr>
                <a:schemeClr val="tx1"/>
              </a:buClr>
              <a:buFont typeface="Arial" panose="020B0604020202020204" pitchFamily="34" charset="0"/>
              <a:buNone/>
              <a:defRPr sz="1600" b="1" kern="1200">
                <a:solidFill>
                  <a:schemeClr val="accent1"/>
                </a:solidFill>
                <a:latin typeface="+mn-lt"/>
                <a:ea typeface="+mn-ea"/>
                <a:cs typeface="Arial" pitchFamily="34" charset="0"/>
              </a:defRPr>
            </a:lvl1pPr>
            <a:lvl2pPr marL="4572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2pPr>
            <a:lvl3pPr marL="9144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3pPr>
            <a:lvl4pPr marL="13716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4pPr>
            <a:lvl5pPr marL="1828800" indent="0" algn="ctr" defTabSz="457200" rtl="0" eaLnBrk="1" latinLnBrk="0" hangingPunct="1">
              <a:spcBef>
                <a:spcPts val="0"/>
              </a:spcBef>
              <a:spcAft>
                <a:spcPts val="600"/>
              </a:spcAft>
              <a:buClr>
                <a:schemeClr val="tx1"/>
              </a:buClr>
              <a:buFont typeface="Wingdings" pitchFamily="2" charset="2"/>
              <a:buNone/>
              <a:defRPr sz="1600" kern="1200">
                <a:solidFill>
                  <a:schemeClr val="tx1">
                    <a:tint val="75000"/>
                  </a:schemeClr>
                </a:solidFill>
                <a:latin typeface="+mn-lt"/>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r>
              <a:rPr lang="en-US" sz="1400" err="1"/>
              <a:t>Bemærk</a:t>
            </a:r>
            <a:endParaRPr lang="en-US" sz="1400"/>
          </a:p>
          <a:p>
            <a:pPr algn="ctr"/>
            <a:r>
              <a:rPr lang="en-US" sz="1400" b="0"/>
              <a:t>Vi </a:t>
            </a:r>
            <a:r>
              <a:rPr lang="en-US" sz="1400" b="0" err="1"/>
              <a:t>arbejder</a:t>
            </a:r>
            <a:r>
              <a:rPr lang="en-US" sz="1400" b="0"/>
              <a:t> med AI. </a:t>
            </a:r>
            <a:r>
              <a:rPr lang="en-US" sz="1400" b="0" err="1"/>
              <a:t>Tænk</a:t>
            </a:r>
            <a:r>
              <a:rPr lang="en-US" sz="1400" b="0"/>
              <a:t> gerne over at lave </a:t>
            </a:r>
            <a:r>
              <a:rPr lang="en-US" sz="1400" b="0" err="1"/>
              <a:t>få</a:t>
            </a:r>
            <a:r>
              <a:rPr lang="en-US" sz="1400" b="0"/>
              <a:t> men </a:t>
            </a:r>
            <a:r>
              <a:rPr lang="en-US" sz="1400" b="0" err="1"/>
              <a:t>gode</a:t>
            </a:r>
            <a:r>
              <a:rPr lang="en-US" sz="1400" b="0"/>
              <a:t> “prompter” </a:t>
            </a:r>
            <a:r>
              <a:rPr lang="en-US" sz="1400" b="0" err="1"/>
              <a:t>både</a:t>
            </a:r>
            <a:r>
              <a:rPr lang="en-US" sz="1400" b="0"/>
              <a:t> </a:t>
            </a:r>
            <a:r>
              <a:rPr lang="en-US" sz="1400" b="0" err="1"/>
              <a:t>af</a:t>
            </a:r>
            <a:r>
              <a:rPr lang="en-US" sz="1400" b="0"/>
              <a:t> </a:t>
            </a:r>
            <a:r>
              <a:rPr lang="en-US" sz="1400" b="0" err="1"/>
              <a:t>hensyn</a:t>
            </a:r>
            <a:r>
              <a:rPr lang="en-US" sz="1400" b="0"/>
              <a:t> </a:t>
            </a:r>
            <a:r>
              <a:rPr lang="en-US" sz="1400" b="0" err="1"/>
              <a:t>til</a:t>
            </a:r>
            <a:r>
              <a:rPr lang="en-US" sz="1400" b="0"/>
              <a:t> </a:t>
            </a:r>
            <a:r>
              <a:rPr lang="en-US" sz="1400" b="0" err="1"/>
              <a:t>klima</a:t>
            </a:r>
            <a:r>
              <a:rPr lang="en-US" sz="1400" b="0"/>
              <a:t> </a:t>
            </a:r>
            <a:r>
              <a:rPr lang="en-US" sz="1400" b="0" err="1"/>
              <a:t>og</a:t>
            </a:r>
            <a:r>
              <a:rPr lang="en-US" sz="1400" b="0"/>
              <a:t> </a:t>
            </a:r>
            <a:r>
              <a:rPr lang="en-US" sz="1400" b="0" err="1"/>
              <a:t>læreproces</a:t>
            </a:r>
            <a:r>
              <a:rPr lang="en-US" sz="1400" b="0"/>
              <a:t>.</a:t>
            </a:r>
          </a:p>
        </p:txBody>
      </p:sp>
    </p:spTree>
    <p:extLst>
      <p:ext uri="{BB962C8B-B14F-4D97-AF65-F5344CB8AC3E}">
        <p14:creationId xmlns:p14="http://schemas.microsoft.com/office/powerpoint/2010/main" val="2467566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F4767-AF97-0044-DC46-EBF2E96112DB}"/>
              </a:ext>
            </a:extLst>
          </p:cNvPr>
          <p:cNvSpPr>
            <a:spLocks noGrp="1"/>
          </p:cNvSpPr>
          <p:nvPr>
            <p:ph type="ctrTitle"/>
          </p:nvPr>
        </p:nvSpPr>
        <p:spPr/>
        <p:txBody>
          <a:bodyPr/>
          <a:lstStyle/>
          <a:p>
            <a:r>
              <a:rPr lang="en-GB" dirty="0" err="1">
                <a:cs typeface="Arial"/>
              </a:rPr>
              <a:t>Spekulativt</a:t>
            </a:r>
            <a:r>
              <a:rPr lang="en-GB" dirty="0">
                <a:cs typeface="Arial"/>
              </a:rPr>
              <a:t> design</a:t>
            </a:r>
            <a:endParaRPr lang="en-GB" dirty="0"/>
          </a:p>
        </p:txBody>
      </p:sp>
      <p:sp>
        <p:nvSpPr>
          <p:cNvPr id="3" name="Subtitle 2">
            <a:extLst>
              <a:ext uri="{FF2B5EF4-FFF2-40B4-BE49-F238E27FC236}">
                <a16:creationId xmlns:a16="http://schemas.microsoft.com/office/drawing/2014/main" id="{22DBC275-A105-D583-2DE1-7607340EB4E4}"/>
              </a:ext>
            </a:extLst>
          </p:cNvPr>
          <p:cNvSpPr>
            <a:spLocks noGrp="1"/>
          </p:cNvSpPr>
          <p:nvPr>
            <p:ph type="subTitle" idx="1"/>
          </p:nvPr>
        </p:nvSpPr>
        <p:spPr/>
        <p:txBody>
          <a:bodyPr/>
          <a:lstStyle/>
          <a:p>
            <a:r>
              <a:rPr lang="en-GB" dirty="0"/>
              <a:t>Et </a:t>
            </a:r>
            <a:r>
              <a:rPr lang="en-GB" dirty="0" err="1"/>
              <a:t>eksempel</a:t>
            </a:r>
            <a:endParaRPr lang="en-GB" dirty="0"/>
          </a:p>
        </p:txBody>
      </p:sp>
    </p:spTree>
    <p:extLst>
      <p:ext uri="{BB962C8B-B14F-4D97-AF65-F5344CB8AC3E}">
        <p14:creationId xmlns:p14="http://schemas.microsoft.com/office/powerpoint/2010/main" val="297253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058FE9A-2E23-8839-8943-21175B613E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0FC14F8-CA97-77F3-0CF4-5A8150F3D24E}"/>
              </a:ext>
            </a:extLst>
          </p:cNvPr>
          <p:cNvPicPr>
            <a:picLocks noChangeAspect="1"/>
          </p:cNvPicPr>
          <p:nvPr/>
        </p:nvPicPr>
        <p:blipFill>
          <a:blip r:embed="rId3"/>
          <a:stretch>
            <a:fillRect/>
          </a:stretch>
        </p:blipFill>
        <p:spPr>
          <a:xfrm>
            <a:off x="2310886" y="0"/>
            <a:ext cx="6833818" cy="5143500"/>
          </a:xfrm>
          <a:prstGeom prst="rect">
            <a:avLst/>
          </a:prstGeom>
        </p:spPr>
      </p:pic>
      <p:sp>
        <p:nvSpPr>
          <p:cNvPr id="2" name="Title 1">
            <a:extLst>
              <a:ext uri="{FF2B5EF4-FFF2-40B4-BE49-F238E27FC236}">
                <a16:creationId xmlns:a16="http://schemas.microsoft.com/office/drawing/2014/main" id="{398CC06A-AE25-106E-2261-230B9452DB04}"/>
              </a:ext>
            </a:extLst>
          </p:cNvPr>
          <p:cNvSpPr>
            <a:spLocks noGrp="1"/>
          </p:cNvSpPr>
          <p:nvPr>
            <p:ph type="ctrTitle"/>
          </p:nvPr>
        </p:nvSpPr>
        <p:spPr>
          <a:xfrm>
            <a:off x="508787" y="4234295"/>
            <a:ext cx="2197242" cy="400110"/>
          </a:xfrm>
        </p:spPr>
        <p:txBody>
          <a:bodyPr/>
          <a:lstStyle/>
          <a:p>
            <a:r>
              <a:rPr lang="en-GB" sz="2000" dirty="0">
                <a:cs typeface="Arial"/>
              </a:rPr>
              <a:t>Ejsing-Duun</a:t>
            </a:r>
            <a:br>
              <a:rPr lang="en-GB" sz="2000" dirty="0">
                <a:cs typeface="Arial"/>
              </a:rPr>
            </a:br>
            <a:br>
              <a:rPr lang="en-GB" sz="300" dirty="0">
                <a:cs typeface="Arial"/>
              </a:rPr>
            </a:br>
            <a:br>
              <a:rPr lang="en-GB" sz="300" b="0" dirty="0">
                <a:ea typeface="+mn-lt"/>
                <a:cs typeface="+mn-lt"/>
              </a:rPr>
            </a:br>
            <a:br>
              <a:rPr lang="en-GB" sz="300" b="0" dirty="0">
                <a:ea typeface="+mn-lt"/>
                <a:cs typeface="+mn-lt"/>
              </a:rPr>
            </a:br>
            <a:endParaRPr lang="en-GB" sz="300" b="0" dirty="0">
              <a:ea typeface="+mn-lt"/>
              <a:cs typeface="+mn-lt"/>
            </a:endParaRPr>
          </a:p>
        </p:txBody>
      </p:sp>
      <p:sp>
        <p:nvSpPr>
          <p:cNvPr id="5" name="TextBox 4">
            <a:extLst>
              <a:ext uri="{FF2B5EF4-FFF2-40B4-BE49-F238E27FC236}">
                <a16:creationId xmlns:a16="http://schemas.microsoft.com/office/drawing/2014/main" id="{F06F3934-D222-2986-B6DB-E67037D51F23}"/>
              </a:ext>
            </a:extLst>
          </p:cNvPr>
          <p:cNvSpPr txBox="1"/>
          <p:nvPr/>
        </p:nvSpPr>
        <p:spPr>
          <a:xfrm>
            <a:off x="420029" y="4588870"/>
            <a:ext cx="4572000" cy="400110"/>
          </a:xfrm>
          <a:prstGeom prst="rect">
            <a:avLst/>
          </a:prstGeom>
          <a:noFill/>
        </p:spPr>
        <p:txBody>
          <a:bodyPr wrap="square">
            <a:spAutoFit/>
          </a:bodyPr>
          <a:lstStyle/>
          <a:p>
            <a:r>
              <a:rPr lang="en-GB" sz="1000" b="0" dirty="0" err="1">
                <a:ea typeface="+mn-lt"/>
                <a:cs typeface="+mn-lt"/>
              </a:rPr>
              <a:t>Fougt</a:t>
            </a:r>
            <a:r>
              <a:rPr lang="en-GB" sz="1000" b="0" dirty="0">
                <a:ea typeface="+mn-lt"/>
                <a:cs typeface="+mn-lt"/>
              </a:rPr>
              <a:t>, S. S., &amp; Philipps, M. R. (2020). </a:t>
            </a:r>
            <a:r>
              <a:rPr lang="en-GB" sz="1000" b="0" dirty="0" err="1">
                <a:ea typeface="+mn-lt"/>
                <a:cs typeface="+mn-lt"/>
              </a:rPr>
              <a:t>Teknologiforståelse</a:t>
            </a:r>
            <a:r>
              <a:rPr lang="en-GB" sz="1000" b="0" dirty="0">
                <a:ea typeface="+mn-lt"/>
                <a:cs typeface="+mn-lt"/>
              </a:rPr>
              <a:t> </a:t>
            </a:r>
            <a:r>
              <a:rPr lang="en-GB" sz="1000" b="0" dirty="0" err="1">
                <a:ea typeface="+mn-lt"/>
                <a:cs typeface="+mn-lt"/>
              </a:rPr>
              <a:t>i</a:t>
            </a:r>
            <a:r>
              <a:rPr lang="en-GB" sz="1000" b="0" dirty="0">
                <a:ea typeface="+mn-lt"/>
                <a:cs typeface="+mn-lt"/>
              </a:rPr>
              <a:t> et </a:t>
            </a:r>
            <a:r>
              <a:rPr lang="en-GB" sz="1000" b="0" dirty="0" err="1">
                <a:ea typeface="+mn-lt"/>
                <a:cs typeface="+mn-lt"/>
              </a:rPr>
              <a:t>scenarididaktisk</a:t>
            </a:r>
            <a:r>
              <a:rPr lang="en-GB" sz="1000" b="0" dirty="0">
                <a:ea typeface="+mn-lt"/>
                <a:cs typeface="+mn-lt"/>
              </a:rPr>
              <a:t> </a:t>
            </a:r>
            <a:r>
              <a:rPr lang="en-GB" sz="1000" b="0" dirty="0" err="1">
                <a:ea typeface="+mn-lt"/>
                <a:cs typeface="+mn-lt"/>
              </a:rPr>
              <a:t>perspektiv</a:t>
            </a:r>
            <a:r>
              <a:rPr lang="en-GB" sz="1000" b="0" dirty="0">
                <a:ea typeface="+mn-lt"/>
                <a:cs typeface="+mn-lt"/>
              </a:rPr>
              <a:t>—</a:t>
            </a:r>
            <a:r>
              <a:rPr lang="en-GB" sz="1000" b="0" dirty="0" err="1">
                <a:ea typeface="+mn-lt"/>
                <a:cs typeface="+mn-lt"/>
              </a:rPr>
              <a:t>Indskoling</a:t>
            </a:r>
            <a:r>
              <a:rPr lang="en-GB" sz="1000" b="0" dirty="0">
                <a:ea typeface="+mn-lt"/>
                <a:cs typeface="+mn-lt"/>
              </a:rPr>
              <a:t>, </a:t>
            </a:r>
            <a:r>
              <a:rPr lang="en-GB" sz="1000" b="0" dirty="0" err="1">
                <a:ea typeface="+mn-lt"/>
                <a:cs typeface="+mn-lt"/>
              </a:rPr>
              <a:t>mellemtrin</a:t>
            </a:r>
            <a:r>
              <a:rPr lang="en-GB" sz="1000" b="0" dirty="0">
                <a:ea typeface="+mn-lt"/>
                <a:cs typeface="+mn-lt"/>
              </a:rPr>
              <a:t> </a:t>
            </a:r>
            <a:r>
              <a:rPr lang="en-GB" sz="1000" b="0" dirty="0" err="1">
                <a:ea typeface="+mn-lt"/>
                <a:cs typeface="+mn-lt"/>
              </a:rPr>
              <a:t>og</a:t>
            </a:r>
            <a:r>
              <a:rPr lang="en-GB" sz="1000" b="0" dirty="0">
                <a:ea typeface="+mn-lt"/>
                <a:cs typeface="+mn-lt"/>
              </a:rPr>
              <a:t> </a:t>
            </a:r>
            <a:r>
              <a:rPr lang="en-GB" sz="1000" b="0" dirty="0" err="1">
                <a:ea typeface="+mn-lt"/>
                <a:cs typeface="+mn-lt"/>
              </a:rPr>
              <a:t>udskoling</a:t>
            </a:r>
            <a:r>
              <a:rPr lang="en-GB" sz="1000" b="0" dirty="0">
                <a:ea typeface="+mn-lt"/>
                <a:cs typeface="+mn-lt"/>
              </a:rPr>
              <a:t>. Hans </a:t>
            </a:r>
            <a:r>
              <a:rPr lang="en-GB" sz="1000" b="0" dirty="0" err="1">
                <a:ea typeface="+mn-lt"/>
                <a:cs typeface="+mn-lt"/>
              </a:rPr>
              <a:t>Reitzels</a:t>
            </a:r>
            <a:r>
              <a:rPr lang="en-GB" sz="1000" b="0" dirty="0">
                <a:ea typeface="+mn-lt"/>
                <a:cs typeface="+mn-lt"/>
              </a:rPr>
              <a:t> </a:t>
            </a:r>
            <a:r>
              <a:rPr lang="en-GB" sz="1000" b="0" dirty="0" err="1">
                <a:ea typeface="+mn-lt"/>
                <a:cs typeface="+mn-lt"/>
              </a:rPr>
              <a:t>Forlag</a:t>
            </a:r>
            <a:r>
              <a:rPr lang="en-GB" sz="1000" b="0" dirty="0">
                <a:ea typeface="+mn-lt"/>
                <a:cs typeface="+mn-lt"/>
              </a:rPr>
              <a:t>.</a:t>
            </a:r>
            <a:endParaRPr lang="en-US" sz="1000" dirty="0"/>
          </a:p>
        </p:txBody>
      </p:sp>
      <p:sp>
        <p:nvSpPr>
          <p:cNvPr id="3" name="Title 1">
            <a:extLst>
              <a:ext uri="{FF2B5EF4-FFF2-40B4-BE49-F238E27FC236}">
                <a16:creationId xmlns:a16="http://schemas.microsoft.com/office/drawing/2014/main" id="{793AEE92-71DE-4E98-4BD3-098A70E59950}"/>
              </a:ext>
            </a:extLst>
          </p:cNvPr>
          <p:cNvSpPr txBox="1">
            <a:spLocks/>
          </p:cNvSpPr>
          <p:nvPr/>
        </p:nvSpPr>
        <p:spPr>
          <a:xfrm>
            <a:off x="508786" y="509095"/>
            <a:ext cx="3468481" cy="400110"/>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4500" b="1" kern="1200" cap="none" baseline="0">
                <a:solidFill>
                  <a:schemeClr val="accent1"/>
                </a:solidFill>
                <a:latin typeface="+mn-lt"/>
                <a:ea typeface="+mj-ea"/>
                <a:cs typeface="Arial" pitchFamily="34" charset="0"/>
              </a:defRPr>
            </a:lvl1pPr>
          </a:lstStyle>
          <a:p>
            <a:r>
              <a:rPr lang="en-GB" sz="2000" dirty="0">
                <a:cs typeface="Arial"/>
              </a:rPr>
              <a:t>Fire </a:t>
            </a:r>
            <a:r>
              <a:rPr lang="en-GB" sz="2000" dirty="0" err="1">
                <a:cs typeface="Arial"/>
              </a:rPr>
              <a:t>kompetenceområder</a:t>
            </a:r>
            <a:endParaRPr lang="en-GB" sz="300" b="0" dirty="0">
              <a:ea typeface="+mn-lt"/>
              <a:cs typeface="+mn-lt"/>
            </a:endParaRPr>
          </a:p>
        </p:txBody>
      </p:sp>
    </p:spTree>
    <p:extLst>
      <p:ext uri="{BB962C8B-B14F-4D97-AF65-F5344CB8AC3E}">
        <p14:creationId xmlns:p14="http://schemas.microsoft.com/office/powerpoint/2010/main" val="77854242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085584988892554"/>
</p:tagLst>
</file>

<file path=ppt/tags/tag2.xml><?xml version="1.0" encoding="utf-8"?>
<p:tagLst xmlns:a="http://schemas.openxmlformats.org/drawingml/2006/main" xmlns:r="http://schemas.openxmlformats.org/officeDocument/2006/relationships" xmlns:p="http://schemas.openxmlformats.org/presentationml/2006/main">
  <p:tag name="TEMPLAFYSLIDEID" val="637085584988892557"/>
</p:tagLst>
</file>

<file path=ppt/theme/theme1.xml><?xml version="1.0" encoding="utf-8"?>
<a:theme xmlns:a="http://schemas.openxmlformats.org/drawingml/2006/main" name="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K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1600" b="1" noProof="0" dirty="0">
            <a:solidFill>
              <a:schemeClr val="tx1"/>
            </a:solidFill>
            <a:latin typeface="+mn-lt"/>
            <a:cs typeface="Arial Bold"/>
          </a:defRPr>
        </a:defPPr>
      </a:lstStyle>
    </a:txDef>
  </a:objectDefaults>
  <a:extraClrSchemeLst/>
  <a:extLst>
    <a:ext uri="{05A4C25C-085E-4340-85A3-A5531E510DB2}">
      <thm15:themeFamily xmlns:thm15="http://schemas.microsoft.com/office/thememl/2012/main" name="Metropol Basis.potx" id="{AE914001-0B5F-4CC7-BC1C-7FDF869E2037}" vid="{4D584845-0B5D-4D78-8C36-79E14000C3B6}"/>
    </a:ext>
  </a:extLst>
</a:theme>
</file>

<file path=ppt/theme/theme2.xml><?xml version="1.0" encoding="utf-8"?>
<a:theme xmlns:a="http://schemas.openxmlformats.org/drawingml/2006/main" name="1_Københavns Professionshøjskole">
  <a:themeElements>
    <a:clrScheme name="KP Design Grøn">
      <a:dk1>
        <a:sysClr val="windowText" lastClr="000000"/>
      </a:dk1>
      <a:lt1>
        <a:sysClr val="window" lastClr="FFFFFF"/>
      </a:lt1>
      <a:dk2>
        <a:srgbClr val="000000"/>
      </a:dk2>
      <a:lt2>
        <a:srgbClr val="FFFFFF"/>
      </a:lt2>
      <a:accent1>
        <a:srgbClr val="005447"/>
      </a:accent1>
      <a:accent2>
        <a:srgbClr val="CCCCCC"/>
      </a:accent2>
      <a:accent3>
        <a:srgbClr val="929292"/>
      </a:accent3>
      <a:accent4>
        <a:srgbClr val="404040"/>
      </a:accent4>
      <a:accent5>
        <a:srgbClr val="8CCDB9"/>
      </a:accent5>
      <a:accent6>
        <a:srgbClr val="148C78"/>
      </a:accent6>
      <a:hlink>
        <a:srgbClr val="404040"/>
      </a:hlink>
      <a:folHlink>
        <a:srgbClr val="E6E6E6"/>
      </a:folHlink>
    </a:clrScheme>
    <a:fontScheme name="K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solidFill>
            <a:schemeClr val="tx1"/>
          </a:solidFill>
        </a:ln>
        <a:effectLst/>
      </a:spPr>
      <a:bodyPr rtlCol="0" anchor="ctr"/>
      <a:lstStyle>
        <a:defPPr algn="ctr">
          <a:defRPr dirty="0" err="1"/>
        </a:defPPr>
      </a:lstStyle>
      <a:style>
        <a:lnRef idx="1">
          <a:schemeClr val="accent1"/>
        </a:lnRef>
        <a:fillRef idx="3">
          <a:schemeClr val="accent1"/>
        </a:fillRef>
        <a:effectRef idx="2">
          <a:schemeClr val="accent1"/>
        </a:effectRef>
        <a:fontRef idx="minor">
          <a:schemeClr val="lt1"/>
        </a:fontRef>
      </a:style>
    </a:spDef>
    <a:lnDef>
      <a:spPr>
        <a:ln w="9525">
          <a:solidFill>
            <a:srgbClr val="192337"/>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b="1" noProof="0" dirty="0">
            <a:solidFill>
              <a:schemeClr val="bg1"/>
            </a:solidFill>
            <a:latin typeface="+mn-lt"/>
            <a:cs typeface="Arial Bold"/>
          </a:defRPr>
        </a:defPPr>
      </a:lstStyle>
    </a:txDef>
  </a:objectDefaults>
  <a:extraClrSchemeLst/>
  <a:extLst>
    <a:ext uri="{05A4C25C-085E-4340-85A3-A5531E510DB2}">
      <thm15:themeFamily xmlns:thm15="http://schemas.microsoft.com/office/thememl/2012/main" name="Metropol Basis.potx" id="{AE914001-0B5F-4CC7-BC1C-7FDF869E2037}" vid="{4D584845-0B5D-4D78-8C36-79E14000C3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FACC94B39FA164185DCC0425E6067C7" ma:contentTypeVersion="24" ma:contentTypeDescription="Opret et nyt dokument." ma:contentTypeScope="" ma:versionID="87d77965be5398c06b18e7bb29a5a4a4">
  <xsd:schema xmlns:xsd="http://www.w3.org/2001/XMLSchema" xmlns:xs="http://www.w3.org/2001/XMLSchema" xmlns:p="http://schemas.microsoft.com/office/2006/metadata/properties" xmlns:ns2="a279baf8-7c2d-4b41-9e66-f32bafeca58b" xmlns:ns3="ff9d5d3f-761b-4081-a571-7bb0d8aac644" targetNamespace="http://schemas.microsoft.com/office/2006/metadata/properties" ma:root="true" ma:fieldsID="79063245efd9ec91955600f029c3f24a" ns2:_="" ns3:_="">
    <xsd:import namespace="a279baf8-7c2d-4b41-9e66-f32bafeca58b"/>
    <xsd:import namespace="ff9d5d3f-761b-4081-a571-7bb0d8aac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lcf76f155ced4ddcb4097134ff3c332f" minOccurs="0"/>
                <xsd:element ref="ns3:TaxCatchAll" minOccurs="0"/>
                <xsd:element ref="ns2:Dato" minOccurs="0"/>
                <xsd:element ref="ns2:MediaServiceObjectDetectorVersions" minOccurs="0"/>
                <xsd:element ref="ns2:Personer" minOccurs="0"/>
                <xsd:element ref="ns2:MediaServiceSearchProperties" minOccurs="0"/>
                <xsd:element ref="ns2:Tid" minOccurs="0"/>
                <xsd:element ref="ns2:Pers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79baf8-7c2d-4b41-9e66-f32bafeca5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315ba257-2ce8-4821-9133-510de1ae0d55" ma:termSetId="09814cd3-568e-fe90-9814-8d621ff8fb84" ma:anchorId="fba54fb3-c3e1-fe81-a776-ca4b69148c4d" ma:open="true" ma:isKeyword="false">
      <xsd:complexType>
        <xsd:sequence>
          <xsd:element ref="pc:Terms" minOccurs="0" maxOccurs="1"/>
        </xsd:sequence>
      </xsd:complexType>
    </xsd:element>
    <xsd:element name="Dato" ma:index="24" nillable="true" ma:displayName="Dato" ma:format="DateOnly" ma:indexed="true" ma:internalName="Dato">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Personer" ma:index="26" nillable="true" ma:displayName="Personer" ma:format="Dropdown" ma:list="UserInfo" ma:SharePointGroup="0" ma:internalName="Perso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Tid" ma:index="28" nillable="true" ma:displayName="Tid" ma:format="DateTime" ma:internalName="Tid">
      <xsd:simpleType>
        <xsd:restriction base="dms:DateTime"/>
      </xsd:simpleType>
    </xsd:element>
    <xsd:element name="Person" ma:index="29"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9d5d3f-761b-4081-a571-7bb0d8aac644"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972f4db6-05c0-4d23-a155-e4e6e9dda5a5}" ma:internalName="TaxCatchAll" ma:showField="CatchAllData" ma:web="ff9d5d3f-761b-4081-a571-7bb0d8aac6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o xmlns="a279baf8-7c2d-4b41-9e66-f32bafeca58b" xsi:nil="true"/>
    <Personer xmlns="a279baf8-7c2d-4b41-9e66-f32bafeca58b">
      <UserInfo>
        <DisplayName/>
        <AccountId xsi:nil="true"/>
        <AccountType/>
      </UserInfo>
    </Personer>
    <Person xmlns="a279baf8-7c2d-4b41-9e66-f32bafeca58b">
      <UserInfo>
        <DisplayName/>
        <AccountId xsi:nil="true"/>
        <AccountType/>
      </UserInfo>
    </Person>
    <lcf76f155ced4ddcb4097134ff3c332f xmlns="a279baf8-7c2d-4b41-9e66-f32bafeca58b">
      <Terms xmlns="http://schemas.microsoft.com/office/infopath/2007/PartnerControls"/>
    </lcf76f155ced4ddcb4097134ff3c332f>
    <TaxCatchAll xmlns="ff9d5d3f-761b-4081-a571-7bb0d8aac644" xsi:nil="true"/>
    <Tid xmlns="a279baf8-7c2d-4b41-9e66-f32bafeca58b" xsi:nil="true"/>
  </documentManagement>
</p:properties>
</file>

<file path=customXml/itemProps1.xml><?xml version="1.0" encoding="utf-8"?>
<ds:datastoreItem xmlns:ds="http://schemas.openxmlformats.org/officeDocument/2006/customXml" ds:itemID="{E0BB6E6D-3673-4B4A-B2B5-5F1C80D27365}"/>
</file>

<file path=customXml/itemProps2.xml><?xml version="1.0" encoding="utf-8"?>
<ds:datastoreItem xmlns:ds="http://schemas.openxmlformats.org/officeDocument/2006/customXml" ds:itemID="{D38AFF6C-86C7-4E14-AB05-17C798177406}"/>
</file>

<file path=customXml/itemProps3.xml><?xml version="1.0" encoding="utf-8"?>
<ds:datastoreItem xmlns:ds="http://schemas.openxmlformats.org/officeDocument/2006/customXml" ds:itemID="{D4BBBE52-16C9-4427-A5FD-601A9387D997}"/>
</file>

<file path=docProps/app.xml><?xml version="1.0" encoding="utf-8"?>
<Properties xmlns="http://schemas.openxmlformats.org/officeDocument/2006/extended-properties" xmlns:vt="http://schemas.openxmlformats.org/officeDocument/2006/docPropsVTypes">
  <TotalTime>6051</TotalTime>
  <Words>1864</Words>
  <Application>Microsoft Macintosh PowerPoint</Application>
  <PresentationFormat>Skærmshow (16:9)</PresentationFormat>
  <Paragraphs>255</Paragraphs>
  <Slides>31</Slides>
  <Notes>15</Notes>
  <HiddenSlides>1</HiddenSlides>
  <MMClips>0</MMClips>
  <ScaleCrop>false</ScaleCrop>
  <HeadingPairs>
    <vt:vector size="6" baseType="variant">
      <vt:variant>
        <vt:lpstr>Benyttede skrifttyper</vt:lpstr>
      </vt:variant>
      <vt:variant>
        <vt:i4>7</vt:i4>
      </vt:variant>
      <vt:variant>
        <vt:lpstr>Tema</vt:lpstr>
      </vt:variant>
      <vt:variant>
        <vt:i4>2</vt:i4>
      </vt:variant>
      <vt:variant>
        <vt:lpstr>Slidetitler</vt:lpstr>
      </vt:variant>
      <vt:variant>
        <vt:i4>31</vt:i4>
      </vt:variant>
    </vt:vector>
  </HeadingPairs>
  <TitlesOfParts>
    <vt:vector size="40" baseType="lpstr">
      <vt:lpstr>-apple-system</vt:lpstr>
      <vt:lpstr>Arial</vt:lpstr>
      <vt:lpstr>Arial Bold</vt:lpstr>
      <vt:lpstr>Calibri</vt:lpstr>
      <vt:lpstr>Georgia</vt:lpstr>
      <vt:lpstr>Times New Roman</vt:lpstr>
      <vt:lpstr>Wingdings</vt:lpstr>
      <vt:lpstr>Københavns Professionshøjskole</vt:lpstr>
      <vt:lpstr>1_Københavns Professionshøjskole</vt:lpstr>
      <vt:lpstr>PowerPoint-præsentation</vt:lpstr>
      <vt:lpstr>Tak fordi I vil være med</vt:lpstr>
      <vt:lpstr>PowerPoint-præsentation</vt:lpstr>
      <vt:lpstr>Udstilling af små værker i uge 8</vt:lpstr>
      <vt:lpstr>Program</vt:lpstr>
      <vt:lpstr>Værket kunne se sådan her ud. (Eksemplet vender vi tilbage til)</vt:lpstr>
      <vt:lpstr>Planen for i dag</vt:lpstr>
      <vt:lpstr>Spekulativt design</vt:lpstr>
      <vt:lpstr>Ejsing-Duun    </vt:lpstr>
      <vt:lpstr>PowerPoint-præsentation</vt:lpstr>
      <vt:lpstr>PowerPoint-præsentation</vt:lpstr>
      <vt:lpstr>PowerPoint-præsentation</vt:lpstr>
      <vt:lpstr>Traditionel design og spekulative design</vt:lpstr>
      <vt:lpstr>Oplevelse The caring machine</vt:lpstr>
      <vt:lpstr>The Caring Machine Se filmen af Cecilie Waagner Falkenstrøm</vt:lpstr>
      <vt:lpstr>Dialog om filmen “The caring machine”</vt:lpstr>
      <vt:lpstr>Utopi vs dystopi Cooperative learning</vt:lpstr>
      <vt:lpstr>Gruppedeling Undersøgelse af fremtider med AI</vt:lpstr>
      <vt:lpstr>Udvid jeres forestilling med AI Undersøg mulige fremtider med AI – brug fantasi og sci-fi</vt:lpstr>
      <vt:lpstr>AI-billedegeneratorer Frit teknologivalg</vt:lpstr>
      <vt:lpstr>tre af Kristoffer Ørums 18 benspænd </vt:lpstr>
      <vt:lpstr>Skab konkret situation Find forskellige situationer der kan sætte jeres forestilling om fremtiden lidt på spidsen. Vælg en situation som kan ende med et konkret billede som kan få andre til at undre sig eller tænke med på jeres forestilling – ligesom idéen i “The caring machine”.</vt:lpstr>
      <vt:lpstr>Realisering</vt:lpstr>
      <vt:lpstr>Realisering fra tanke til værk Om lidt skal I omsætte jeres situation til et billede.</vt:lpstr>
      <vt:lpstr>Eksempel på værk</vt:lpstr>
      <vt:lpstr>Designprocessen Design i iterationer</vt:lpstr>
      <vt:lpstr>Skabelse af AI-billeder Lav et A3 til print med jeres samlede værk</vt:lpstr>
      <vt:lpstr>Afrundning</vt:lpstr>
      <vt:lpstr>Udstilling af små værker i uge 8</vt:lpstr>
      <vt:lpstr>Sidste aftaler i hus</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Københavns Professionshøjskole</dc:creator>
  <cp:lastModifiedBy>Morten</cp:lastModifiedBy>
  <cp:revision>53</cp:revision>
  <dcterms:modified xsi:type="dcterms:W3CDTF">2026-02-13T14:23:39Z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2020-07-01T11:37:31.4570462Z</vt:lpwstr>
  </property>
  <property fmtid="{D5CDD505-2E9C-101B-9397-08002B2CF9AE}" pid="3" name="CustomerId">
    <vt:lpwstr>kph</vt:lpwstr>
  </property>
  <property fmtid="{D5CDD505-2E9C-101B-9397-08002B2CF9AE}" pid="4" name="TemplateId">
    <vt:lpwstr>637079423311687069</vt:lpwstr>
  </property>
  <property fmtid="{D5CDD505-2E9C-101B-9397-08002B2CF9AE}" pid="5" name="UserProfileId">
    <vt:lpwstr>637195267813969787</vt:lpwstr>
  </property>
  <property fmtid="{D5CDD505-2E9C-101B-9397-08002B2CF9AE}" pid="6" name="ContentTypeId">
    <vt:lpwstr>0x0101001FACC94B39FA164185DCC0425E6067C7</vt:lpwstr>
  </property>
</Properties>
</file>